
<file path=[Content_Types].xml><?xml version="1.0" encoding="utf-8"?>
<Types xmlns="http://schemas.openxmlformats.org/package/2006/content-types">
  <Default ContentType="image/png" Extension="png"/>
  <Default ContentType="image/jpeg" Extension="jpeg"/>
  <Default ContentType="image/x-emf" Extension="emf"/>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1"/>
  </p:notesMasterIdLst>
  <p:sldIdLst>
    <p:sldId id="257" r:id="rId2"/>
    <p:sldId id="263" r:id="rId3"/>
    <p:sldId id="258" r:id="rId4"/>
    <p:sldId id="264" r:id="rId5"/>
    <p:sldId id="265" r:id="rId6"/>
    <p:sldId id="259" r:id="rId7"/>
    <p:sldId id="261" r:id="rId8"/>
    <p:sldId id="268" r:id="rId9"/>
    <p:sldId id="269" r:id="rId10"/>
    <p:sldId id="267" r:id="rId11"/>
    <p:sldId id="272" r:id="rId12"/>
    <p:sldId id="270" r:id="rId13"/>
    <p:sldId id="271" r:id="rId14"/>
    <p:sldId id="275" r:id="rId15"/>
    <p:sldId id="262" r:id="rId16"/>
    <p:sldId id="273" r:id="rId17"/>
    <p:sldId id="277" r:id="rId18"/>
    <p:sldId id="287" r:id="rId19"/>
    <p:sldId id="276" r:id="rId20"/>
    <p:sldId id="278" r:id="rId21"/>
    <p:sldId id="279" r:id="rId22"/>
    <p:sldId id="280" r:id="rId23"/>
    <p:sldId id="281" r:id="rId24"/>
    <p:sldId id="282" r:id="rId25"/>
    <p:sldId id="284" r:id="rId26"/>
    <p:sldId id="285" r:id="rId27"/>
    <p:sldId id="286" r:id="rId28"/>
    <p:sldId id="283" r:id="rId29"/>
    <p:sldId id="28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7" autoAdjust="0"/>
    <p:restoredTop sz="86401" autoAdjust="0"/>
  </p:normalViewPr>
  <p:slideViewPr>
    <p:cSldViewPr>
      <p:cViewPr varScale="1">
        <p:scale>
          <a:sx n="94" d="100"/>
          <a:sy n="94" d="100"/>
        </p:scale>
        <p:origin x="-132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019CE2-9F80-4B30-B219-558EFB4A25BF}" type="datetimeFigureOut">
              <a:rPr lang="en-US" smtClean="0"/>
              <a:t>2/18/2013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60ADA2-EC9C-45FC-8C3A-EC1C06979E06}" type="slidenum">
              <a:rPr lang="en-US" smtClean="0"/>
              <a:t>‹#›</a:t>
            </a:fld>
            <a:endParaRPr lang="en-US"/>
          </a:p>
        </p:txBody>
      </p:sp>
    </p:spTree>
    <p:extLst>
      <p:ext uri="{BB962C8B-B14F-4D97-AF65-F5344CB8AC3E}">
        <p14:creationId xmlns:p14="http://schemas.microsoft.com/office/powerpoint/2010/main" val="3350101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3</a:t>
            </a:fld>
            <a:endParaRPr lang="en-US"/>
          </a:p>
        </p:txBody>
      </p:sp>
    </p:spTree>
    <p:extLst>
      <p:ext uri="{BB962C8B-B14F-4D97-AF65-F5344CB8AC3E}">
        <p14:creationId xmlns:p14="http://schemas.microsoft.com/office/powerpoint/2010/main" val="1516794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vet</a:t>
            </a:r>
            <a:r>
              <a:rPr lang="en-US" baseline="0" dirty="0" smtClean="0"/>
              <a:t> tech is using an ULTRASONIC SCALER to remove plaque and tartar from this dogs teeth.</a:t>
            </a:r>
          </a:p>
          <a:p>
            <a:r>
              <a:rPr lang="en-US" baseline="0" dirty="0" smtClean="0"/>
              <a:t>**the dog can not bite the technician because he/she has been anesthetized AKA “put to sleep”** </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19</a:t>
            </a:fld>
            <a:endParaRPr lang="en-US"/>
          </a:p>
        </p:txBody>
      </p:sp>
    </p:spTree>
    <p:extLst>
      <p:ext uri="{BB962C8B-B14F-4D97-AF65-F5344CB8AC3E}">
        <p14:creationId xmlns:p14="http://schemas.microsoft.com/office/powerpoint/2010/main" val="2199194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Ultra</a:t>
            </a:r>
            <a:r>
              <a:rPr lang="en-US" baseline="0" dirty="0" smtClean="0"/>
              <a:t>sound is being used to view the internal organs of this dog. Ultrasounds can be used to check on pregnancies as well as view other organs. such as the reproductive tract, the kidneys etc. </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20</a:t>
            </a:fld>
            <a:endParaRPr lang="en-US"/>
          </a:p>
        </p:txBody>
      </p:sp>
    </p:spTree>
    <p:extLst>
      <p:ext uri="{BB962C8B-B14F-4D97-AF65-F5344CB8AC3E}">
        <p14:creationId xmlns:p14="http://schemas.microsoft.com/office/powerpoint/2010/main" val="1099252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veterinary</a:t>
            </a:r>
            <a:r>
              <a:rPr lang="en-US" baseline="0" dirty="0" smtClean="0"/>
              <a:t> technicians are using a radiography machine to view the internal structures of this cat. Protective clothing is worn to protect from radiation.</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21</a:t>
            </a:fld>
            <a:endParaRPr lang="en-US"/>
          </a:p>
        </p:txBody>
      </p:sp>
    </p:spTree>
    <p:extLst>
      <p:ext uri="{BB962C8B-B14F-4D97-AF65-F5344CB8AC3E}">
        <p14:creationId xmlns:p14="http://schemas.microsoft.com/office/powerpoint/2010/main" val="1980444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Syringe and needle used to draw blood from the dogs leg.</a:t>
            </a:r>
            <a:r>
              <a:rPr lang="en-US" baseline="0" dirty="0" smtClean="0"/>
              <a:t> The veterinarian is restraining the dog, while the technician is collecting the sample.</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22</a:t>
            </a:fld>
            <a:endParaRPr lang="en-US"/>
          </a:p>
        </p:txBody>
      </p:sp>
    </p:spTree>
    <p:extLst>
      <p:ext uri="{BB962C8B-B14F-4D97-AF65-F5344CB8AC3E}">
        <p14:creationId xmlns:p14="http://schemas.microsoft.com/office/powerpoint/2010/main" val="2234466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technician</a:t>
            </a:r>
            <a:r>
              <a:rPr lang="en-US" baseline="0" dirty="0" smtClean="0"/>
              <a:t> is using a scale to collect the weight of the animal. Notice that only the animal is on the scale.</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23</a:t>
            </a:fld>
            <a:endParaRPr lang="en-US"/>
          </a:p>
        </p:txBody>
      </p:sp>
    </p:spTree>
    <p:extLst>
      <p:ext uri="{BB962C8B-B14F-4D97-AF65-F5344CB8AC3E}">
        <p14:creationId xmlns:p14="http://schemas.microsoft.com/office/powerpoint/2010/main" val="2365197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An </a:t>
            </a:r>
            <a:r>
              <a:rPr lang="en-US" dirty="0" smtClean="0"/>
              <a:t>ear </a:t>
            </a:r>
            <a:r>
              <a:rPr lang="en-US" dirty="0" err="1" smtClean="0"/>
              <a:t>notcher</a:t>
            </a:r>
            <a:r>
              <a:rPr lang="en-US" dirty="0" smtClean="0"/>
              <a:t> is</a:t>
            </a:r>
            <a:r>
              <a:rPr lang="en-US" baseline="0" dirty="0" smtClean="0"/>
              <a:t> being used to mark the piglet’s sow and litter number for identification purposes.</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24</a:t>
            </a:fld>
            <a:endParaRPr lang="en-US"/>
          </a:p>
        </p:txBody>
      </p:sp>
    </p:spTree>
    <p:extLst>
      <p:ext uri="{BB962C8B-B14F-4D97-AF65-F5344CB8AC3E}">
        <p14:creationId xmlns:p14="http://schemas.microsoft.com/office/powerpoint/2010/main" val="630758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picture the woman</a:t>
            </a:r>
            <a:r>
              <a:rPr lang="en-US" baseline="0" dirty="0" smtClean="0"/>
              <a:t> in the green scrubs is the veterinarian who is doing foot surgery on this duck. The technician is using a stethoscope to keep watch of the animals pulse and breathing. This is to make sure that nothing goes wrong while the doctor completes the surgery.</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25</a:t>
            </a:fld>
            <a:endParaRPr lang="en-US"/>
          </a:p>
        </p:txBody>
      </p:sp>
    </p:spTree>
    <p:extLst>
      <p:ext uri="{BB962C8B-B14F-4D97-AF65-F5344CB8AC3E}">
        <p14:creationId xmlns:p14="http://schemas.microsoft.com/office/powerpoint/2010/main" val="1673061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vet techs have put a muzzle on this dog to keep him from biting</a:t>
            </a:r>
            <a:r>
              <a:rPr lang="en-US" baseline="0" dirty="0" smtClean="0"/>
              <a:t>. This can help keep people safe when working on animals who may become scared or defensive.</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26</a:t>
            </a:fld>
            <a:endParaRPr lang="en-US"/>
          </a:p>
        </p:txBody>
      </p:sp>
    </p:spTree>
    <p:extLst>
      <p:ext uri="{BB962C8B-B14F-4D97-AF65-F5344CB8AC3E}">
        <p14:creationId xmlns:p14="http://schemas.microsoft.com/office/powerpoint/2010/main" val="18663066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rabbit is getting his nail trimmed with nail trimmers. </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27</a:t>
            </a:fld>
            <a:endParaRPr lang="en-US"/>
          </a:p>
        </p:txBody>
      </p:sp>
    </p:spTree>
    <p:extLst>
      <p:ext uri="{BB962C8B-B14F-4D97-AF65-F5344CB8AC3E}">
        <p14:creationId xmlns:p14="http://schemas.microsoft.com/office/powerpoint/2010/main" val="2577578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picture</a:t>
            </a:r>
            <a:r>
              <a:rPr lang="en-US" baseline="0" dirty="0" smtClean="0"/>
              <a:t> the veterinary technician is in the dark green scrubs behind the table. The veterinarians are wearing surgical scrubs and face masks. The vet tech is using the stethoscope and most likely keeping an eye on the IV drip. The tools seen in this picture are forceps (locking and thumb), scalpel, IV drip set, stethoscope. (because the vet tech does not have on gloves, she most likely will not handle the surgical tools. She must know what these tools are and what they are used for to prepare the surgery packs. The machine used by the vet tech to sanitize the surgery packs (tools and cloths used for surgery) is an autoclave.</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28</a:t>
            </a:fld>
            <a:endParaRPr lang="en-US"/>
          </a:p>
        </p:txBody>
      </p:sp>
    </p:spTree>
    <p:extLst>
      <p:ext uri="{BB962C8B-B14F-4D97-AF65-F5344CB8AC3E}">
        <p14:creationId xmlns:p14="http://schemas.microsoft.com/office/powerpoint/2010/main" val="1084385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7</a:t>
            </a:fld>
            <a:endParaRPr lang="en-US"/>
          </a:p>
        </p:txBody>
      </p:sp>
    </p:spTree>
    <p:extLst>
      <p:ext uri="{BB962C8B-B14F-4D97-AF65-F5344CB8AC3E}">
        <p14:creationId xmlns:p14="http://schemas.microsoft.com/office/powerpoint/2010/main" val="34243136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picture</a:t>
            </a:r>
            <a:r>
              <a:rPr lang="en-US" baseline="0" dirty="0" smtClean="0"/>
              <a:t> the veterinary technician is in the dark green scrubs behind the table. The veterinarians are wearing surgical scrubs and face masks. The vet tech is using the stethoscope and most likely keeping an eye on the IV drip. The tools seen in this picture are forceps (locking and thumb), scalpel, IV drip set, stethoscope. (because the vet tech does not have on gloves, she most likely will not handle the surgical tools. She must know what these tools are and what they are used for to prepare the surgery packs. The machine used by the vet tech to sanitize the surgery packs (tools and cloths used for surgery) is an autoclave.</a:t>
            </a:r>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29</a:t>
            </a:fld>
            <a:endParaRPr lang="en-US"/>
          </a:p>
        </p:txBody>
      </p:sp>
    </p:spTree>
    <p:extLst>
      <p:ext uri="{BB962C8B-B14F-4D97-AF65-F5344CB8AC3E}">
        <p14:creationId xmlns:p14="http://schemas.microsoft.com/office/powerpoint/2010/main" val="1084385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8</a:t>
            </a:fld>
            <a:endParaRPr lang="en-US"/>
          </a:p>
        </p:txBody>
      </p:sp>
    </p:spTree>
    <p:extLst>
      <p:ext uri="{BB962C8B-B14F-4D97-AF65-F5344CB8AC3E}">
        <p14:creationId xmlns:p14="http://schemas.microsoft.com/office/powerpoint/2010/main" val="1687154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9</a:t>
            </a:fld>
            <a:endParaRPr lang="en-US"/>
          </a:p>
        </p:txBody>
      </p:sp>
    </p:spTree>
    <p:extLst>
      <p:ext uri="{BB962C8B-B14F-4D97-AF65-F5344CB8AC3E}">
        <p14:creationId xmlns:p14="http://schemas.microsoft.com/office/powerpoint/2010/main" val="3484081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11</a:t>
            </a:fld>
            <a:endParaRPr lang="en-US"/>
          </a:p>
        </p:txBody>
      </p:sp>
    </p:spTree>
    <p:extLst>
      <p:ext uri="{BB962C8B-B14F-4D97-AF65-F5344CB8AC3E}">
        <p14:creationId xmlns:p14="http://schemas.microsoft.com/office/powerpoint/2010/main" val="3145226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12</a:t>
            </a:fld>
            <a:endParaRPr lang="en-US"/>
          </a:p>
        </p:txBody>
      </p:sp>
    </p:spTree>
    <p:extLst>
      <p:ext uri="{BB962C8B-B14F-4D97-AF65-F5344CB8AC3E}">
        <p14:creationId xmlns:p14="http://schemas.microsoft.com/office/powerpoint/2010/main" val="2262538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13</a:t>
            </a:fld>
            <a:endParaRPr lang="en-US"/>
          </a:p>
        </p:txBody>
      </p:sp>
    </p:spTree>
    <p:extLst>
      <p:ext uri="{BB962C8B-B14F-4D97-AF65-F5344CB8AC3E}">
        <p14:creationId xmlns:p14="http://schemas.microsoft.com/office/powerpoint/2010/main" val="1928248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14</a:t>
            </a:fld>
            <a:endParaRPr lang="en-US"/>
          </a:p>
        </p:txBody>
      </p:sp>
    </p:spTree>
    <p:extLst>
      <p:ext uri="{BB962C8B-B14F-4D97-AF65-F5344CB8AC3E}">
        <p14:creationId xmlns:p14="http://schemas.microsoft.com/office/powerpoint/2010/main" val="93112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0ADA2-EC9C-45FC-8C3A-EC1C06979E06}" type="slidenum">
              <a:rPr lang="en-US" smtClean="0"/>
              <a:t>15</a:t>
            </a:fld>
            <a:endParaRPr lang="en-US"/>
          </a:p>
        </p:txBody>
      </p:sp>
    </p:spTree>
    <p:extLst>
      <p:ext uri="{BB962C8B-B14F-4D97-AF65-F5344CB8AC3E}">
        <p14:creationId xmlns:p14="http://schemas.microsoft.com/office/powerpoint/2010/main" val="3457402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B79BFCA-D7B7-4CFA-83C3-D2B8FF694806}" type="datetimeFigureOut">
              <a:rPr lang="en-US" smtClean="0"/>
              <a:t>2/18/2013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DFF7866-7141-43C4-8A34-56E1882F0FEB}"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9BFCA-D7B7-4CFA-83C3-D2B8FF694806}" type="datetimeFigureOut">
              <a:rPr lang="en-US" smtClean="0"/>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F7866-7141-43C4-8A34-56E1882F0F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9BFCA-D7B7-4CFA-83C3-D2B8FF694806}" type="datetimeFigureOut">
              <a:rPr lang="en-US" smtClean="0"/>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F7866-7141-43C4-8A34-56E1882F0F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B79BFCA-D7B7-4CFA-83C3-D2B8FF694806}" type="datetimeFigureOut">
              <a:rPr lang="en-US" smtClean="0"/>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F7866-7141-43C4-8A34-56E1882F0FEB}"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79BFCA-D7B7-4CFA-83C3-D2B8FF694806}" type="datetimeFigureOut">
              <a:rPr lang="en-US" smtClean="0"/>
              <a:t>2/18/2013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DFF7866-7141-43C4-8A34-56E1882F0F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B79BFCA-D7B7-4CFA-83C3-D2B8FF694806}" type="datetimeFigureOut">
              <a:rPr lang="en-US" smtClean="0"/>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F7866-7141-43C4-8A34-56E1882F0FEB}"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B79BFCA-D7B7-4CFA-83C3-D2B8FF694806}" type="datetimeFigureOut">
              <a:rPr lang="en-US" smtClean="0"/>
              <a:t>2/18/2013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FF7866-7141-43C4-8A34-56E1882F0FEB}"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79BFCA-D7B7-4CFA-83C3-D2B8FF694806}" type="datetimeFigureOut">
              <a:rPr lang="en-US" smtClean="0"/>
              <a:t>2/18/2013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FF7866-7141-43C4-8A34-56E1882F0F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9BFCA-D7B7-4CFA-83C3-D2B8FF694806}" type="datetimeFigureOut">
              <a:rPr lang="en-US" smtClean="0"/>
              <a:t>2/18/2013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FF7866-7141-43C4-8A34-56E1882F0F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79BFCA-D7B7-4CFA-83C3-D2B8FF694806}" type="datetimeFigureOut">
              <a:rPr lang="en-US" smtClean="0"/>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F7866-7141-43C4-8A34-56E1882F0FEB}"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79BFCA-D7B7-4CFA-83C3-D2B8FF694806}" type="datetimeFigureOut">
              <a:rPr lang="en-US" smtClean="0"/>
              <a:t>2/18/2013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DFF7866-7141-43C4-8A34-56E1882F0FEB}"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B79BFCA-D7B7-4CFA-83C3-D2B8FF694806}" type="datetimeFigureOut">
              <a:rPr lang="en-US" smtClean="0"/>
              <a:t>2/18/2013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DFF7866-7141-43C4-8A34-56E1882F0F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arget="../media/image26.png" Type="http://schemas.openxmlformats.org/officeDocument/2006/relationships/image"/><Relationship Id="rId2" Target="../media/image25.jpeg" Type="http://schemas.openxmlformats.org/officeDocument/2006/relationships/image"/><Relationship Id="rId1" Target="../slideLayouts/slideLayout2.xml" Type="http://schemas.openxmlformats.org/officeDocument/2006/relationships/slideLayout"/></Relationships>
</file>

<file path=ppt/slides/_rels/slide11.xml.rels><?xml version="1.0" encoding="UTF-8" standalone="yes" ?><Relationships xmlns="http://schemas.openxmlformats.org/package/2006/relationships"><Relationship Id="rId3" Target="../media/image27.jpeg" Type="http://schemas.openxmlformats.org/officeDocument/2006/relationships/image"/><Relationship Id="rId2" Target="../notesSlides/notesSlide5.xml" Type="http://schemas.openxmlformats.org/officeDocument/2006/relationships/notesSlide"/><Relationship Id="rId1" Target="../slideLayouts/slideLayout2.xml" Type="http://schemas.openxmlformats.org/officeDocument/2006/relationships/slideLayout"/><Relationship Id="rId5" Target="../media/image29.jpeg" Type="http://schemas.openxmlformats.org/officeDocument/2006/relationships/image"/><Relationship Id="rId4" Target="../media/image28.jpeg" Type="http://schemas.openxmlformats.org/officeDocument/2006/relationships/image"/></Relationships>
</file>

<file path=ppt/slides/_rels/slide12.xml.rels><?xml version="1.0" encoding="UTF-8" standalone="yes" ?><Relationships xmlns="http://schemas.openxmlformats.org/package/2006/relationships"><Relationship Id="rId3" Target="../media/image30.jpeg" Type="http://schemas.openxmlformats.org/officeDocument/2006/relationships/image"/><Relationship Id="rId2" Target="../notesSlides/notesSlide6.xml" Type="http://schemas.openxmlformats.org/officeDocument/2006/relationships/notesSlide"/><Relationship Id="rId1" Target="../slideLayouts/slideLayout2.xml" Type="http://schemas.openxmlformats.org/officeDocument/2006/relationships/slideLayout"/><Relationship Id="rId5" Target="../media/image32.jpeg" Type="http://schemas.openxmlformats.org/officeDocument/2006/relationships/image"/><Relationship Id="rId4" Target="../media/image31.jpeg" Type="http://schemas.openxmlformats.org/officeDocument/2006/relationships/image"/></Relationships>
</file>

<file path=ppt/slides/_rels/slide13.xml.rels><?xml version="1.0" encoding="UTF-8" standalone="yes" ?><Relationships xmlns="http://schemas.openxmlformats.org/package/2006/relationships"><Relationship Id="rId3" Target="../media/image33.jpeg" Type="http://schemas.openxmlformats.org/officeDocument/2006/relationships/image"/><Relationship Id="rId7" Target="../media/image37.jpeg" Type="http://schemas.openxmlformats.org/officeDocument/2006/relationships/image"/><Relationship Id="rId2" Target="../notesSlides/notesSlide7.xml" Type="http://schemas.openxmlformats.org/officeDocument/2006/relationships/notesSlide"/><Relationship Id="rId1" Target="../slideLayouts/slideLayout2.xml" Type="http://schemas.openxmlformats.org/officeDocument/2006/relationships/slideLayout"/><Relationship Id="rId6" Target="../media/image36.png" Type="http://schemas.openxmlformats.org/officeDocument/2006/relationships/image"/><Relationship Id="rId5" Target="../media/image35.jpeg" Type="http://schemas.openxmlformats.org/officeDocument/2006/relationships/image"/><Relationship Id="rId4" Target="../media/image34.jpeg" Type="http://schemas.openxmlformats.org/officeDocument/2006/relationships/image"/></Relationships>
</file>

<file path=ppt/slides/_rels/slide14.xml.rels><?xml version="1.0" encoding="UTF-8" standalone="yes" ?><Relationships xmlns="http://schemas.openxmlformats.org/package/2006/relationships"><Relationship Id="rId3" Target="../media/image38.jpeg" Type="http://schemas.openxmlformats.org/officeDocument/2006/relationships/image"/><Relationship Id="rId2" Target="../notesSlides/notesSlide8.xml" Type="http://schemas.openxmlformats.org/officeDocument/2006/relationships/notesSlide"/><Relationship Id="rId1" Target="../slideLayouts/slideLayout2.xml" Type="http://schemas.openxmlformats.org/officeDocument/2006/relationships/slideLayout"/><Relationship Id="rId4" Target="../media/image39.jpeg" Type="http://schemas.openxmlformats.org/officeDocument/2006/relationships/image"/></Relationships>
</file>

<file path=ppt/slides/_rels/slide15.xml.rels><?xml version="1.0" encoding="UTF-8" standalone="yes" ?><Relationships xmlns="http://schemas.openxmlformats.org/package/2006/relationships"><Relationship Id="rId3" Target="../media/image40.jpeg" Type="http://schemas.openxmlformats.org/officeDocument/2006/relationships/image"/><Relationship Id="rId7" Target="../media/image44.jpeg" Type="http://schemas.openxmlformats.org/officeDocument/2006/relationships/image"/><Relationship Id="rId2" Target="../notesSlides/notesSlide9.xml" Type="http://schemas.openxmlformats.org/officeDocument/2006/relationships/notesSlide"/><Relationship Id="rId1" Target="../slideLayouts/slideLayout2.xml" Type="http://schemas.openxmlformats.org/officeDocument/2006/relationships/slideLayout"/><Relationship Id="rId6" Target="../media/image43.jpeg" Type="http://schemas.openxmlformats.org/officeDocument/2006/relationships/image"/><Relationship Id="rId5" Target="../media/image42.jpeg" Type="http://schemas.openxmlformats.org/officeDocument/2006/relationships/image"/><Relationship Id="rId4" Target="../media/image41.jpeg" Type="http://schemas.openxmlformats.org/officeDocument/2006/relationships/image"/></Relationships>
</file>

<file path=ppt/slides/_rels/slide16.xml.rels><?xml version="1.0" encoding="UTF-8" standalone="yes" ?><Relationships xmlns="http://schemas.openxmlformats.org/package/2006/relationships"><Relationship Id="rId3" Target="../media/image46.jpeg" Type="http://schemas.openxmlformats.org/officeDocument/2006/relationships/image"/><Relationship Id="rId2" Target="../media/image45.png" Type="http://schemas.openxmlformats.org/officeDocument/2006/relationships/image"/><Relationship Id="rId1" Target="../slideLayouts/slideLayout2.xml" Type="http://schemas.openxmlformats.org/officeDocument/2006/relationships/slideLayout"/><Relationship Id="rId4" Target="../media/image47.jpeg" Type="http://schemas.openxmlformats.org/officeDocument/2006/relationships/image"/></Relationships>
</file>

<file path=ppt/slides/_rels/slide17.xml.rels><?xml version="1.0" encoding="UTF-8" standalone="yes" ?><Relationships xmlns="http://schemas.openxmlformats.org/package/2006/relationships"><Relationship Id="rId2" Target="../media/image48.jpeg" Type="http://schemas.openxmlformats.org/officeDocument/2006/relationships/image"/><Relationship Id="rId1" Target="../slideLayouts/slideLayout7.xml" Type="http://schemas.openxmlformats.org/officeDocument/2006/relationships/slideLayout"/></Relationships>
</file>

<file path=ppt/slides/_rels/slide18.xml.rels><?xml version="1.0" encoding="UTF-8" standalone="yes" ?><Relationships xmlns="http://schemas.openxmlformats.org/package/2006/relationships"><Relationship Id="rId2" Target="../media/image49.jpeg" Type="http://schemas.openxmlformats.org/officeDocument/2006/relationships/image"/><Relationship Id="rId1" Target="../slideLayouts/slideLayout7.xml" Type="http://schemas.openxmlformats.org/officeDocument/2006/relationships/slideLayout"/></Relationships>
</file>

<file path=ppt/slides/_rels/slide19.xml.rels><?xml version="1.0" encoding="UTF-8" standalone="yes" ?><Relationships xmlns="http://schemas.openxmlformats.org/package/2006/relationships"><Relationship Id="rId3" Target="../media/image50.jpeg" Type="http://schemas.openxmlformats.org/officeDocument/2006/relationships/image"/><Relationship Id="rId2" Target="../notesSlides/notesSlide10.xml" Type="http://schemas.openxmlformats.org/officeDocument/2006/relationships/notesSlide"/><Relationship Id="rId1" Target="../slideLayouts/slideLayout7.xml" Type="http://schemas.openxmlformats.org/officeDocument/2006/relationships/slideLayout"/></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arget="../media/image51.jpeg" Type="http://schemas.openxmlformats.org/officeDocument/2006/relationships/image"/><Relationship Id="rId2" Target="../notesSlides/notesSlide11.xml" Type="http://schemas.openxmlformats.org/officeDocument/2006/relationships/notesSlide"/><Relationship Id="rId1" Target="../slideLayouts/slideLayout7.xml" Type="http://schemas.openxmlformats.org/officeDocument/2006/relationships/slideLayout"/></Relationships>
</file>

<file path=ppt/slides/_rels/slide21.xml.rels><?xml version="1.0" encoding="UTF-8" standalone="yes" ?><Relationships xmlns="http://schemas.openxmlformats.org/package/2006/relationships"><Relationship Id="rId3" Target="../media/image52.jpeg" Type="http://schemas.openxmlformats.org/officeDocument/2006/relationships/image"/><Relationship Id="rId2" Target="../notesSlides/notesSlide12.xml" Type="http://schemas.openxmlformats.org/officeDocument/2006/relationships/notesSlide"/><Relationship Id="rId1" Target="../slideLayouts/slideLayout7.xml" Type="http://schemas.openxmlformats.org/officeDocument/2006/relationships/slideLayout"/></Relationships>
</file>

<file path=ppt/slides/_rels/slide22.xml.rels><?xml version="1.0" encoding="UTF-8" standalone="yes" ?><Relationships xmlns="http://schemas.openxmlformats.org/package/2006/relationships"><Relationship Id="rId3" Target="../media/image53.jpeg" Type="http://schemas.openxmlformats.org/officeDocument/2006/relationships/image"/><Relationship Id="rId2" Target="../notesSlides/notesSlide13.xml" Type="http://schemas.openxmlformats.org/officeDocument/2006/relationships/notesSlide"/><Relationship Id="rId1" Target="../slideLayouts/slideLayout7.xml" Type="http://schemas.openxmlformats.org/officeDocument/2006/relationships/slideLayout"/></Relationships>
</file>

<file path=ppt/slides/_rels/slide23.xml.rels><?xml version="1.0" encoding="UTF-8" standalone="yes" ?><Relationships xmlns="http://schemas.openxmlformats.org/package/2006/relationships"><Relationship Id="rId3" Target="../media/image54.jpeg" Type="http://schemas.openxmlformats.org/officeDocument/2006/relationships/image"/><Relationship Id="rId2" Target="../notesSlides/notesSlide14.xml" Type="http://schemas.openxmlformats.org/officeDocument/2006/relationships/notesSlide"/><Relationship Id="rId1" Target="../slideLayouts/slideLayout7.xml" Type="http://schemas.openxmlformats.org/officeDocument/2006/relationships/slideLayout"/></Relationships>
</file>

<file path=ppt/slides/_rels/slide24.xml.rels><?xml version="1.0" encoding="UTF-8" standalone="yes" ?><Relationships xmlns="http://schemas.openxmlformats.org/package/2006/relationships"><Relationship Id="rId3" Target="../media/image55.jpeg" Type="http://schemas.openxmlformats.org/officeDocument/2006/relationships/image"/><Relationship Id="rId2" Target="../notesSlides/notesSlide15.xml" Type="http://schemas.openxmlformats.org/officeDocument/2006/relationships/notesSlide"/><Relationship Id="rId1" Target="../slideLayouts/slideLayout7.xml" Type="http://schemas.openxmlformats.org/officeDocument/2006/relationships/slideLayout"/><Relationship Id="rId4" Target="../media/image56.jpeg" Type="http://schemas.openxmlformats.org/officeDocument/2006/relationships/image"/></Relationships>
</file>

<file path=ppt/slides/_rels/slide25.xml.rels><?xml version="1.0" encoding="UTF-8" standalone="yes" ?><Relationships xmlns="http://schemas.openxmlformats.org/package/2006/relationships"><Relationship Id="rId3" Target="../media/image57.jpeg" Type="http://schemas.openxmlformats.org/officeDocument/2006/relationships/image"/><Relationship Id="rId2" Target="../notesSlides/notesSlide16.xml" Type="http://schemas.openxmlformats.org/officeDocument/2006/relationships/notesSlide"/><Relationship Id="rId1" Target="../slideLayouts/slideLayout7.xml" Type="http://schemas.openxmlformats.org/officeDocument/2006/relationships/slideLayout"/></Relationships>
</file>

<file path=ppt/slides/_rels/slide26.xml.rels><?xml version="1.0" encoding="UTF-8" standalone="yes" ?><Relationships xmlns="http://schemas.openxmlformats.org/package/2006/relationships"><Relationship Id="rId3" Target="../media/image58.jpeg" Type="http://schemas.openxmlformats.org/officeDocument/2006/relationships/image"/><Relationship Id="rId2" Target="../notesSlides/notesSlide17.xml" Type="http://schemas.openxmlformats.org/officeDocument/2006/relationships/notesSlide"/><Relationship Id="rId1" Target="../slideLayouts/slideLayout7.xml" Type="http://schemas.openxmlformats.org/officeDocument/2006/relationships/slideLayout"/></Relationships>
</file>

<file path=ppt/slides/_rels/slide27.xml.rels><?xml version="1.0" encoding="UTF-8" standalone="yes" ?><Relationships xmlns="http://schemas.openxmlformats.org/package/2006/relationships"><Relationship Id="rId3" Target="../media/image59.jpeg" Type="http://schemas.openxmlformats.org/officeDocument/2006/relationships/image"/><Relationship Id="rId2" Target="../notesSlides/notesSlide18.xml" Type="http://schemas.openxmlformats.org/officeDocument/2006/relationships/notesSlide"/><Relationship Id="rId1" Target="../slideLayouts/slideLayout7.xml" Type="http://schemas.openxmlformats.org/officeDocument/2006/relationships/slideLayout"/></Relationships>
</file>

<file path=ppt/slides/_rels/slide28.xml.rels><?xml version="1.0" encoding="UTF-8" standalone="yes" ?><Relationships xmlns="http://schemas.openxmlformats.org/package/2006/relationships"><Relationship Id="rId3" Target="../media/image60.jpeg" Type="http://schemas.openxmlformats.org/officeDocument/2006/relationships/image"/><Relationship Id="rId2" Target="../notesSlides/notesSlide19.xml" Type="http://schemas.openxmlformats.org/officeDocument/2006/relationships/notesSlide"/><Relationship Id="rId1" Target="../slideLayouts/slideLayout7.xml" Type="http://schemas.openxmlformats.org/officeDocument/2006/relationships/slideLayout"/></Relationships>
</file>

<file path=ppt/slides/_rels/slide29.xml.rels><?xml version="1.0" encoding="UTF-8" standalone="yes" ?><Relationships xmlns="http://schemas.openxmlformats.org/package/2006/relationships"><Relationship Id="rId3" Target="../media/image60.jpeg" Type="http://schemas.openxmlformats.org/officeDocument/2006/relationships/image"/><Relationship Id="rId2" Target="../notesSlides/notesSlide20.xml" Type="http://schemas.openxmlformats.org/officeDocument/2006/relationships/notesSlide"/><Relationship Id="rId1" Target="../slideLayouts/slideLayout7.xml" Type="http://schemas.openxmlformats.org/officeDocument/2006/relationships/slideLayout"/></Relationships>
</file>

<file path=ppt/slides/_rels/slide3.xml.rels><?xml version="1.0" encoding="UTF-8" standalone="yes" ?><Relationships xmlns="http://schemas.openxmlformats.org/package/2006/relationships"><Relationship Id="rId3" Target="../media/image2.jpeg" Type="http://schemas.openxmlformats.org/officeDocument/2006/relationships/image"/><Relationship Id="rId2" Target="../notesSlides/notesSlide1.xml" Type="http://schemas.openxmlformats.org/officeDocument/2006/relationships/notesSlide"/><Relationship Id="rId1" Target="../slideLayouts/slideLayout2.xml" Type="http://schemas.openxmlformats.org/officeDocument/2006/relationships/slideLayout"/><Relationship Id="rId5" Target="../media/image4.jpeg" Type="http://schemas.openxmlformats.org/officeDocument/2006/relationships/image"/><Relationship Id="rId4" Target="../media/image3.jpeg" Type="http://schemas.openxmlformats.org/officeDocument/2006/relationships/image"/></Relationships>
</file>

<file path=ppt/slides/_rels/slide4.xml.rels><?xml version="1.0" encoding="UTF-8" standalone="yes" ?><Relationships xmlns="http://schemas.openxmlformats.org/package/2006/relationships"><Relationship Id="rId3" Target="../media/image6.pn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 Id="rId4" Target="../media/image7.jpeg" Type="http://schemas.openxmlformats.org/officeDocument/2006/relationships/image"/></Relationships>
</file>

<file path=ppt/slides/_rels/slide5.xml.rels><?xml version="1.0" encoding="UTF-8" standalone="yes" ?><Relationships xmlns="http://schemas.openxmlformats.org/package/2006/relationships"><Relationship Id="rId3" Target="../media/image9.jpeg" Type="http://schemas.openxmlformats.org/officeDocument/2006/relationships/image"/><Relationship Id="rId2" Target="../media/image8.jpeg" Type="http://schemas.openxmlformats.org/officeDocument/2006/relationships/image"/><Relationship Id="rId1" Target="../slideLayouts/slideLayout2.xml" Type="http://schemas.openxmlformats.org/officeDocument/2006/relationships/slideLayout"/><Relationship Id="rId4" Target="../media/image10.jpeg" Type="http://schemas.openxmlformats.org/officeDocument/2006/relationships/image"/></Relationships>
</file>

<file path=ppt/slides/_rels/slide6.xml.rels><?xml version="1.0" encoding="UTF-8" standalone="yes" ?><Relationships xmlns="http://schemas.openxmlformats.org/package/2006/relationships"><Relationship Id="rId3" Target="../media/image12.jpeg" Type="http://schemas.openxmlformats.org/officeDocument/2006/relationships/image"/><Relationship Id="rId2" Target="../media/image11.jpeg" Type="http://schemas.openxmlformats.org/officeDocument/2006/relationships/image"/><Relationship Id="rId1" Target="../slideLayouts/slideLayout2.xml" Type="http://schemas.openxmlformats.org/officeDocument/2006/relationships/slideLayout"/></Relationships>
</file>

<file path=ppt/slides/_rels/slide7.xml.rels><?xml version="1.0" encoding="UTF-8" standalone="yes" ?><Relationships xmlns="http://schemas.openxmlformats.org/package/2006/relationships"><Relationship Id="rId3" Target="../media/image13.png" Type="http://schemas.openxmlformats.org/officeDocument/2006/relationships/image"/><Relationship Id="rId2" Target="../notesSlides/notesSlide2.xml" Type="http://schemas.openxmlformats.org/officeDocument/2006/relationships/notesSlide"/><Relationship Id="rId1" Target="../slideLayouts/slideLayout2.xml" Type="http://schemas.openxmlformats.org/officeDocument/2006/relationships/slideLayout"/><Relationship Id="rId5" Target="../media/image15.jpeg" Type="http://schemas.openxmlformats.org/officeDocument/2006/relationships/image"/><Relationship Id="rId4" Target="../media/image14.jpeg" Type="http://schemas.openxmlformats.org/officeDocument/2006/relationships/image"/></Relationships>
</file>

<file path=ppt/slides/_rels/slide8.xml.rels><?xml version="1.0" encoding="UTF-8" standalone="yes" ?><Relationships xmlns="http://schemas.openxmlformats.org/package/2006/relationships"><Relationship Id="rId3" Target="../media/image16.png" Type="http://schemas.openxmlformats.org/officeDocument/2006/relationships/image"/><Relationship Id="rId2" Target="../notesSlides/notesSlide3.xml" Type="http://schemas.openxmlformats.org/officeDocument/2006/relationships/notesSlide"/><Relationship Id="rId1" Target="../slideLayouts/slideLayout2.xml" Type="http://schemas.openxmlformats.org/officeDocument/2006/relationships/slideLayout"/><Relationship Id="rId5" Target="../media/image18.jpeg" Type="http://schemas.openxmlformats.org/officeDocument/2006/relationships/image"/><Relationship Id="rId4" Target="../media/image17.jpeg" Type="http://schemas.openxmlformats.org/officeDocument/2006/relationships/image"/></Relationships>
</file>

<file path=ppt/slides/_rels/slide9.xml.rels><?xml version="1.0" encoding="UTF-8" standalone="yes" ?><Relationships xmlns="http://schemas.openxmlformats.org/package/2006/relationships"><Relationship Id="rId8" Target="../media/image24.png" Type="http://schemas.openxmlformats.org/officeDocument/2006/relationships/image"/><Relationship Id="rId3" Target="../media/image19.jpeg" Type="http://schemas.openxmlformats.org/officeDocument/2006/relationships/image"/><Relationship Id="rId7" Target="../media/image23.png" Type="http://schemas.openxmlformats.org/officeDocument/2006/relationships/image"/><Relationship Id="rId2" Target="../notesSlides/notesSlide4.xml" Type="http://schemas.openxmlformats.org/officeDocument/2006/relationships/notesSlide"/><Relationship Id="rId1" Target="../slideLayouts/slideLayout2.xml" Type="http://schemas.openxmlformats.org/officeDocument/2006/relationships/slideLayout"/><Relationship Id="rId6" Target="../media/image22.png" Type="http://schemas.openxmlformats.org/officeDocument/2006/relationships/image"/><Relationship Id="rId5" Target="../media/image21.jpeg" Type="http://schemas.openxmlformats.org/officeDocument/2006/relationships/image"/><Relationship Id="rId4" Target="../media/image20.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505200"/>
            <a:ext cx="9220200" cy="3276600"/>
          </a:xfrm>
        </p:spPr>
        <p:txBody>
          <a:bodyPr>
            <a:normAutofit/>
          </a:bodyPr>
          <a:lstStyle/>
          <a:p>
            <a:pPr lvl="0"/>
            <a:r>
              <a:rPr lang="en-US" sz="3200" u="sng" dirty="0" smtClean="0">
                <a:latin typeface="Adobe Fangsong Std R" pitchFamily="18" charset="-128"/>
                <a:ea typeface="Adobe Fangsong Std R" pitchFamily="18" charset="-128"/>
              </a:rPr>
              <a:t>Types of Tools and Equipment</a:t>
            </a:r>
          </a:p>
          <a:p>
            <a:pPr lvl="0"/>
            <a:r>
              <a:rPr lang="en-US" sz="3200" dirty="0" smtClean="0">
                <a:solidFill>
                  <a:schemeClr val="accent1">
                    <a:lumMod val="75000"/>
                  </a:schemeClr>
                </a:solidFill>
                <a:latin typeface="Adobe Fangsong Std R" pitchFamily="18" charset="-128"/>
                <a:ea typeface="Adobe Fangsong Std R" pitchFamily="18" charset="-128"/>
              </a:rPr>
              <a:t>Diagnostic</a:t>
            </a:r>
            <a:r>
              <a:rPr lang="en-US" sz="3200" dirty="0" smtClean="0">
                <a:latin typeface="Adobe Fangsong Std R" pitchFamily="18" charset="-128"/>
                <a:ea typeface="Adobe Fangsong Std R" pitchFamily="18" charset="-128"/>
              </a:rPr>
              <a:t/>
            </a:r>
            <a:br>
              <a:rPr lang="en-US" sz="3200" dirty="0" smtClean="0">
                <a:latin typeface="Adobe Fangsong Std R" pitchFamily="18" charset="-128"/>
                <a:ea typeface="Adobe Fangsong Std R" pitchFamily="18" charset="-128"/>
              </a:rPr>
            </a:br>
            <a:r>
              <a:rPr lang="en-US" sz="3200" dirty="0" smtClean="0">
                <a:solidFill>
                  <a:schemeClr val="accent1">
                    <a:lumMod val="75000"/>
                  </a:schemeClr>
                </a:solidFill>
                <a:effectLst/>
                <a:latin typeface="Adobe Fangsong Std R" pitchFamily="18" charset="-128"/>
                <a:ea typeface="Adobe Fangsong Std R" pitchFamily="18" charset="-128"/>
              </a:rPr>
              <a:t>Surgical</a:t>
            </a:r>
            <a:r>
              <a:rPr lang="en-US" sz="3200" dirty="0" smtClean="0">
                <a:effectLst/>
                <a:latin typeface="Adobe Fangsong Std R" pitchFamily="18" charset="-128"/>
                <a:ea typeface="Adobe Fangsong Std R" pitchFamily="18" charset="-128"/>
              </a:rPr>
              <a:t/>
            </a:r>
            <a:br>
              <a:rPr lang="en-US" sz="3200" dirty="0" smtClean="0">
                <a:effectLst/>
                <a:latin typeface="Adobe Fangsong Std R" pitchFamily="18" charset="-128"/>
                <a:ea typeface="Adobe Fangsong Std R" pitchFamily="18" charset="-128"/>
              </a:rPr>
            </a:br>
            <a:r>
              <a:rPr lang="en-US" sz="3200" dirty="0" smtClean="0">
                <a:solidFill>
                  <a:schemeClr val="accent1">
                    <a:lumMod val="75000"/>
                  </a:schemeClr>
                </a:solidFill>
                <a:latin typeface="Adobe Fangsong Std R" pitchFamily="18" charset="-128"/>
                <a:ea typeface="Adobe Fangsong Std R" pitchFamily="18" charset="-128"/>
              </a:rPr>
              <a:t>Treatment</a:t>
            </a:r>
            <a:r>
              <a:rPr lang="en-US" sz="3200" dirty="0" smtClean="0">
                <a:effectLst/>
                <a:latin typeface="Adobe Fangsong Std R" pitchFamily="18" charset="-128"/>
                <a:ea typeface="Adobe Fangsong Std R" pitchFamily="18" charset="-128"/>
              </a:rPr>
              <a:t/>
            </a:r>
            <a:br>
              <a:rPr lang="en-US" sz="3200" dirty="0" smtClean="0">
                <a:effectLst/>
                <a:latin typeface="Adobe Fangsong Std R" pitchFamily="18" charset="-128"/>
                <a:ea typeface="Adobe Fangsong Std R" pitchFamily="18" charset="-128"/>
              </a:rPr>
            </a:br>
            <a:r>
              <a:rPr lang="en-US" sz="3200" dirty="0" smtClean="0">
                <a:solidFill>
                  <a:schemeClr val="accent1">
                    <a:lumMod val="75000"/>
                  </a:schemeClr>
                </a:solidFill>
                <a:latin typeface="Adobe Fangsong Std R" pitchFamily="18" charset="-128"/>
                <a:ea typeface="Adobe Fangsong Std R" pitchFamily="18" charset="-128"/>
              </a:rPr>
              <a:t>General/All Purpose</a:t>
            </a:r>
            <a:r>
              <a:rPr lang="en-US" sz="3200" i="1" dirty="0" smtClean="0">
                <a:latin typeface="Adobe Fangsong Std R" pitchFamily="18" charset="-128"/>
                <a:ea typeface="Adobe Fangsong Std R" pitchFamily="18" charset="-128"/>
              </a:rPr>
              <a:t/>
            </a:r>
            <a:br>
              <a:rPr lang="en-US" sz="3200" i="1" dirty="0" smtClean="0">
                <a:latin typeface="Adobe Fangsong Std R" pitchFamily="18" charset="-128"/>
                <a:ea typeface="Adobe Fangsong Std R" pitchFamily="18" charset="-128"/>
              </a:rPr>
            </a:br>
            <a:r>
              <a:rPr lang="en-US" sz="3200" dirty="0" smtClean="0">
                <a:solidFill>
                  <a:schemeClr val="accent1">
                    <a:lumMod val="75000"/>
                  </a:schemeClr>
                </a:solidFill>
                <a:effectLst/>
                <a:latin typeface="Adobe Fangsong Std R" pitchFamily="18" charset="-128"/>
                <a:ea typeface="Adobe Fangsong Std R" pitchFamily="18" charset="-128"/>
              </a:rPr>
              <a:t>General Livestock</a:t>
            </a:r>
            <a:endParaRPr lang="en-US" sz="3200" dirty="0" smtClean="0">
              <a:effectLst/>
              <a:latin typeface="Adobe Fangsong Std R" pitchFamily="18" charset="-128"/>
              <a:ea typeface="Adobe Fangsong Std R" pitchFamily="18" charset="-128"/>
            </a:endParaRPr>
          </a:p>
        </p:txBody>
      </p:sp>
      <p:sp>
        <p:nvSpPr>
          <p:cNvPr id="2" name="Title 1"/>
          <p:cNvSpPr>
            <a:spLocks noGrp="1"/>
          </p:cNvSpPr>
          <p:nvPr>
            <p:ph type="ctrTitle"/>
          </p:nvPr>
        </p:nvSpPr>
        <p:spPr>
          <a:xfrm>
            <a:off x="228600" y="1676400"/>
            <a:ext cx="8763000" cy="1447800"/>
          </a:xfrm>
        </p:spPr>
        <p:txBody>
          <a:bodyPr>
            <a:normAutofit fontScale="90000"/>
          </a:bodyPr>
          <a:lstStyle/>
          <a:p>
            <a:pPr algn="ctr"/>
            <a:r>
              <a:rPr lang="en-US" sz="6000" b="1" dirty="0" smtClean="0"/>
              <a:t>Equipment and Tools </a:t>
            </a:r>
            <a:r>
              <a:rPr lang="en-US" sz="4900" b="1" dirty="0" smtClean="0"/>
              <a:t/>
            </a:r>
            <a:br>
              <a:rPr lang="en-US" sz="4900" b="1" dirty="0" smtClean="0"/>
            </a:br>
            <a:r>
              <a:rPr lang="en-US" b="1" dirty="0" smtClean="0"/>
              <a:t>for Veterinary Technicians</a:t>
            </a:r>
            <a:r>
              <a:rPr lang="en-US" sz="3200" dirty="0" smtClean="0"/>
              <a:t/>
            </a:r>
            <a:br>
              <a:rPr lang="en-US" sz="3200" dirty="0" smtClean="0"/>
            </a:br>
            <a:endParaRPr lang="en-US" sz="3200" dirty="0"/>
          </a:p>
        </p:txBody>
      </p:sp>
    </p:spTree>
    <p:extLst>
      <p:ext uri="{BB962C8B-B14F-4D97-AF65-F5344CB8AC3E}">
        <p14:creationId xmlns:p14="http://schemas.microsoft.com/office/powerpoint/2010/main" val="42223921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902527"/>
            <a:ext cx="3810000" cy="3810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81000"/>
            <a:ext cx="32004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228600" y="-228600"/>
            <a:ext cx="7772400" cy="1143000"/>
          </a:xfrm>
        </p:spPr>
        <p:txBody>
          <a:bodyPr>
            <a:normAutofit/>
          </a:bodyPr>
          <a:lstStyle/>
          <a:p>
            <a:pPr lvl="0"/>
            <a:r>
              <a:rPr lang="en-US" b="1" dirty="0" smtClean="0">
                <a:solidFill>
                  <a:schemeClr val="tx1"/>
                </a:solidFill>
                <a:effectLst/>
              </a:rPr>
              <a:t>Treatment Tools</a:t>
            </a:r>
            <a:endParaRPr lang="en-US" dirty="0">
              <a:solidFill>
                <a:schemeClr val="tx1"/>
              </a:solidFill>
            </a:endParaRPr>
          </a:p>
        </p:txBody>
      </p:sp>
      <p:sp>
        <p:nvSpPr>
          <p:cNvPr id="3" name="Content Placeholder 2"/>
          <p:cNvSpPr>
            <a:spLocks noGrp="1"/>
          </p:cNvSpPr>
          <p:nvPr>
            <p:ph sz="quarter" idx="1"/>
          </p:nvPr>
        </p:nvSpPr>
        <p:spPr>
          <a:xfrm>
            <a:off x="152400" y="914400"/>
            <a:ext cx="7772400" cy="4572000"/>
          </a:xfrm>
        </p:spPr>
        <p:txBody>
          <a:bodyPr>
            <a:normAutofit/>
          </a:bodyPr>
          <a:lstStyle/>
          <a:p>
            <a:r>
              <a:rPr lang="en-US" sz="3500" b="1" dirty="0" smtClean="0"/>
              <a:t>Pet </a:t>
            </a:r>
            <a:r>
              <a:rPr lang="en-US" sz="3500" b="1" dirty="0" err="1" smtClean="0"/>
              <a:t>Piller</a:t>
            </a:r>
            <a:endParaRPr lang="en-US" sz="3500" b="1" dirty="0" smtClean="0"/>
          </a:p>
          <a:p>
            <a:pPr lvl="1"/>
            <a:r>
              <a:rPr lang="en-US" dirty="0" smtClean="0"/>
              <a:t>Used to administer pill medications </a:t>
            </a:r>
            <a:br>
              <a:rPr lang="en-US" dirty="0" smtClean="0"/>
            </a:br>
            <a:r>
              <a:rPr lang="en-US" dirty="0" smtClean="0"/>
              <a:t>into the mouth of the animal</a:t>
            </a:r>
            <a:endParaRPr lang="en-US" dirty="0"/>
          </a:p>
          <a:p>
            <a:pPr lvl="0"/>
            <a:endParaRPr lang="en-US" sz="3500" b="1" dirty="0" smtClean="0">
              <a:effectLst/>
            </a:endParaRPr>
          </a:p>
          <a:p>
            <a:pPr lvl="0"/>
            <a:r>
              <a:rPr lang="en-US" sz="3500" b="1" dirty="0" smtClean="0">
                <a:effectLst/>
              </a:rPr>
              <a:t>AMBU Bag </a:t>
            </a:r>
          </a:p>
          <a:p>
            <a:pPr lvl="1"/>
            <a:r>
              <a:rPr lang="en-US" dirty="0" smtClean="0"/>
              <a:t>Used to </a:t>
            </a:r>
            <a:r>
              <a:rPr lang="en-US" dirty="0"/>
              <a:t>provide positive pressure </a:t>
            </a:r>
            <a:r>
              <a:rPr lang="en-US" dirty="0" smtClean="0"/>
              <a:t/>
            </a:r>
            <a:br>
              <a:rPr lang="en-US" dirty="0" smtClean="0"/>
            </a:br>
            <a:r>
              <a:rPr lang="en-US" dirty="0" smtClean="0"/>
              <a:t>ventilation </a:t>
            </a:r>
            <a:r>
              <a:rPr lang="en-US" dirty="0"/>
              <a:t>to </a:t>
            </a:r>
            <a:r>
              <a:rPr lang="en-US" dirty="0" smtClean="0"/>
              <a:t>an animal </a:t>
            </a:r>
            <a:r>
              <a:rPr lang="en-US" dirty="0"/>
              <a:t>who is not </a:t>
            </a:r>
            <a:r>
              <a:rPr lang="en-US" dirty="0" smtClean="0"/>
              <a:t/>
            </a:r>
            <a:br>
              <a:rPr lang="en-US" dirty="0" smtClean="0"/>
            </a:br>
            <a:r>
              <a:rPr lang="en-US" dirty="0" smtClean="0"/>
              <a:t>breathing </a:t>
            </a:r>
            <a:r>
              <a:rPr lang="en-US" dirty="0"/>
              <a:t>or who is breathing </a:t>
            </a:r>
            <a:r>
              <a:rPr lang="en-US" dirty="0" smtClean="0"/>
              <a:t/>
            </a:r>
            <a:br>
              <a:rPr lang="en-US" dirty="0" smtClean="0"/>
            </a:br>
            <a:r>
              <a:rPr lang="en-US" dirty="0" smtClean="0"/>
              <a:t>inadequately</a:t>
            </a:r>
            <a:endParaRPr lang="en-US" dirty="0" smtClean="0">
              <a:effectLst/>
            </a:endParaRPr>
          </a:p>
        </p:txBody>
      </p:sp>
    </p:spTree>
    <p:extLst>
      <p:ext uri="{BB962C8B-B14F-4D97-AF65-F5344CB8AC3E}">
        <p14:creationId xmlns:p14="http://schemas.microsoft.com/office/powerpoint/2010/main" val="169735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500"/>
                                        <p:tgtEl>
                                          <p:spTgt spid="205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051"/>
                                        </p:tgtEl>
                                        <p:attrNameLst>
                                          <p:attrName>style.visibility</p:attrName>
                                        </p:attrNameLst>
                                      </p:cBhvr>
                                      <p:to>
                                        <p:strVal val="visible"/>
                                      </p:to>
                                    </p:set>
                                    <p:animEffect transition="in" filter="fade">
                                      <p:cBhvr>
                                        <p:cTn id="24"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3076" name="Picture 4"/>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5029200" y="2464261"/>
            <a:ext cx="3267075" cy="2059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3077" name="Picture 5"/>
          <p:cNvPicPr>
            <a:picLocks noChangeArrowheads="1" noChangeAspect="1"/>
          </p:cNvPicPr>
          <p:nvPr/>
        </p:nvPicPr>
        <p:blipFill rotWithShape="1">
          <a:blip r:embed="rId4">
            <a:extLst>
              <a:ext uri="{28A0092B-C50C-407E-A947-70E740481C1C}">
                <a14:useLocalDpi xmlns:a14="http://schemas.microsoft.com/office/drawing/2010/main" val="0"/>
              </a:ext>
            </a:extLst>
          </a:blip>
          <a:srcRect r="127"/>
          <a:stretch/>
        </p:blipFill>
        <p:spPr bwMode="auto">
          <a:xfrm rot="16200000">
            <a:off x="6618490" y="4143894"/>
            <a:ext cx="201168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228600" y="-228600"/>
            <a:ext cx="7772400" cy="1143000"/>
          </a:xfrm>
        </p:spPr>
        <p:txBody>
          <a:bodyPr>
            <a:normAutofit/>
          </a:bodyPr>
          <a:lstStyle/>
          <a:p>
            <a:pPr lvl="0"/>
            <a:r>
              <a:rPr b="1" dirty="0" lang="en-US" smtClean="0">
                <a:solidFill>
                  <a:schemeClr val="tx1"/>
                </a:solidFill>
                <a:effectLst/>
              </a:rPr>
              <a:t>General, All-Purpose Tools</a:t>
            </a:r>
            <a:endParaRPr dirty="0" lang="en-US">
              <a:solidFill>
                <a:schemeClr val="tx1"/>
              </a:solidFill>
            </a:endParaRPr>
          </a:p>
        </p:txBody>
      </p:sp>
      <p:sp>
        <p:nvSpPr>
          <p:cNvPr id="3" name="Content Placeholder 2"/>
          <p:cNvSpPr>
            <a:spLocks noGrp="1"/>
          </p:cNvSpPr>
          <p:nvPr>
            <p:ph idx="1" sz="quarter"/>
          </p:nvPr>
        </p:nvSpPr>
        <p:spPr>
          <a:xfrm>
            <a:off x="228600" y="914400"/>
            <a:ext cx="8534400" cy="5562600"/>
          </a:xfrm>
        </p:spPr>
        <p:txBody>
          <a:bodyPr>
            <a:normAutofit/>
          </a:bodyPr>
          <a:lstStyle/>
          <a:p>
            <a:pPr lvl="0"/>
            <a:r>
              <a:rPr b="1" dirty="0" lang="en-US" smtClean="0" sz="3500">
                <a:effectLst/>
              </a:rPr>
              <a:t>Elizabethan Collar (E-Collar)</a:t>
            </a:r>
          </a:p>
          <a:p>
            <a:pPr lvl="1"/>
            <a:r>
              <a:rPr dirty="0" lang="en-US" smtClean="0">
                <a:effectLst/>
              </a:rPr>
              <a:t>Used to prevent animal from further damaging </a:t>
            </a:r>
            <a:br>
              <a:rPr dirty="0" lang="en-US" smtClean="0">
                <a:effectLst/>
              </a:rPr>
            </a:br>
            <a:r>
              <a:rPr dirty="0" lang="en-US" smtClean="0">
                <a:effectLst/>
              </a:rPr>
              <a:t>injuries or wounds by scratching</a:t>
            </a:r>
            <a:r>
              <a:rPr baseline="0" dirty="0" lang="en-US" smtClean="0">
                <a:effectLst/>
              </a:rPr>
              <a:t> or chewing</a:t>
            </a:r>
            <a:endParaRPr dirty="0" lang="en-US" smtClean="0">
              <a:effectLst/>
            </a:endParaRPr>
          </a:p>
          <a:p>
            <a:pPr lvl="0"/>
            <a:endParaRPr b="1" dirty="0" lang="en-US" smtClean="0" sz="3500">
              <a:effectLst/>
            </a:endParaRPr>
          </a:p>
          <a:p>
            <a:pPr lvl="0"/>
            <a:r>
              <a:rPr b="1" dirty="0" lang="en-US" smtClean="0" sz="3500">
                <a:effectLst/>
              </a:rPr>
              <a:t>Bandage Scissors</a:t>
            </a:r>
          </a:p>
          <a:p>
            <a:pPr lvl="1"/>
            <a:r>
              <a:rPr dirty="0" lang="en-US" smtClean="0">
                <a:effectLst/>
              </a:rPr>
              <a:t>Used to cut bandages and other various </a:t>
            </a:r>
            <a:br>
              <a:rPr dirty="0" lang="en-US" smtClean="0">
                <a:effectLst/>
              </a:rPr>
            </a:br>
            <a:r>
              <a:rPr dirty="0" lang="en-US" smtClean="0">
                <a:effectLst/>
              </a:rPr>
              <a:t>medical items in treatment areas</a:t>
            </a:r>
          </a:p>
          <a:p>
            <a:pPr lvl="0"/>
            <a:endParaRPr b="1" dirty="0" lang="en-US" smtClean="0" sz="3500">
              <a:effectLst/>
            </a:endParaRPr>
          </a:p>
          <a:p>
            <a:pPr lvl="0"/>
            <a:r>
              <a:rPr b="1" dirty="0" lang="en-US" smtClean="0" sz="3500">
                <a:effectLst/>
              </a:rPr>
              <a:t>Nail Trimmer</a:t>
            </a:r>
          </a:p>
          <a:p>
            <a:pPr lvl="1"/>
            <a:r>
              <a:rPr dirty="0" lang="en-US" smtClean="0"/>
              <a:t>Used to clip the nails of common </a:t>
            </a:r>
            <a:br>
              <a:rPr dirty="0" lang="en-US" smtClean="0"/>
            </a:br>
            <a:r>
              <a:rPr dirty="0" lang="en-US" smtClean="0"/>
              <a:t>species with long nails</a:t>
            </a:r>
            <a:endParaRPr dirty="0" lang="en-US" smtClean="0" sz="1400">
              <a:effectLst/>
            </a:endParaRPr>
          </a:p>
        </p:txBody>
      </p:sp>
      <p:pic>
        <p:nvPicPr>
          <p:cNvPr id="3075" name="Picture 3"/>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452755" y="228600"/>
            <a:ext cx="2343150" cy="2671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Tree>
    <p:extLst>
      <p:ext uri="{BB962C8B-B14F-4D97-AF65-F5344CB8AC3E}">
        <p14:creationId xmlns:p14="http://schemas.microsoft.com/office/powerpoint/2010/main" val="3605210838"/>
      </p:ext>
    </p:extLst>
  </p:cSld>
  <p:clrMapOvr>
    <a:masterClrMapping/>
  </p:clrMapOvr>
  <mc:AlternateContent xmlns:mc="http://schemas.openxmlformats.org/markup-compatibility/2006" xmlns:p14="http://schemas.microsoft.com/office/powerpoint/2010/main">
    <mc:Choice Requires="p14">
      <p:transition p14:dur="1750" spd="slow">
        <p:pull/>
      </p:transition>
    </mc:Choice>
    <mc:Fallback xmlns="">
      <p:transition spd="slow">
        <p:pull/>
      </p:transition>
    </mc:Fallback>
  </mc:AlternateContent>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
                                            <p:txEl>
                                              <p:pRg end="1" st="1"/>
                                            </p:txEl>
                                          </p:spTgt>
                                        </p:tgtEl>
                                        <p:attrNameLst>
                                          <p:attrName>style.visibility</p:attrName>
                                        </p:attrNameLst>
                                      </p:cBhvr>
                                      <p:to>
                                        <p:strVal val="visible"/>
                                      </p:to>
                                    </p:set>
                                    <p:animEffect filter="fade" transition="in">
                                      <p:cBhvr>
                                        <p:cTn dur="500" id="10"/>
                                        <p:tgtEl>
                                          <p:spTgt spid="3">
                                            <p:txEl>
                                              <p:pRg end="1" st="1"/>
                                            </p:txEl>
                                          </p:spTgt>
                                        </p:tgtEl>
                                      </p:cBhvr>
                                    </p:animEffect>
                                  </p:childTnLst>
                                </p:cTn>
                              </p:par>
                              <p:par>
                                <p:cTn fill="hold" id="11" nodeType="withEffect" presetClass="entr" presetID="10" presetSubtype="0">
                                  <p:stCondLst>
                                    <p:cond delay="0"/>
                                  </p:stCondLst>
                                  <p:childTnLst>
                                    <p:set>
                                      <p:cBhvr>
                                        <p:cTn dur="1" fill="hold" id="12">
                                          <p:stCondLst>
                                            <p:cond delay="0"/>
                                          </p:stCondLst>
                                        </p:cTn>
                                        <p:tgtEl>
                                          <p:spTgt spid="3075"/>
                                        </p:tgtEl>
                                        <p:attrNameLst>
                                          <p:attrName>style.visibility</p:attrName>
                                        </p:attrNameLst>
                                      </p:cBhvr>
                                      <p:to>
                                        <p:strVal val="visible"/>
                                      </p:to>
                                    </p:set>
                                    <p:animEffect filter="fade" transition="in">
                                      <p:cBhvr>
                                        <p:cTn dur="500" id="13"/>
                                        <p:tgtEl>
                                          <p:spTgt spid="3075"/>
                                        </p:tgtEl>
                                      </p:cBhvr>
                                    </p:animEffect>
                                  </p:childTnLst>
                                </p:cTn>
                              </p:par>
                            </p:childTnLst>
                          </p:cTn>
                        </p:par>
                      </p:childTnLst>
                    </p:cTn>
                  </p:par>
                  <p:par>
                    <p:cTn fill="hold" id="14">
                      <p:stCondLst>
                        <p:cond delay="indefinite"/>
                      </p:stCondLst>
                      <p:childTnLst>
                        <p:par>
                          <p:cTn fill="hold" id="15">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3">
                                            <p:txEl>
                                              <p:pRg end="3" st="3"/>
                                            </p:txEl>
                                          </p:spTgt>
                                        </p:tgtEl>
                                        <p:attrNameLst>
                                          <p:attrName>style.visibility</p:attrName>
                                        </p:attrNameLst>
                                      </p:cBhvr>
                                      <p:to>
                                        <p:strVal val="visible"/>
                                      </p:to>
                                    </p:set>
                                    <p:animEffect filter="fade" transition="in">
                                      <p:cBhvr>
                                        <p:cTn dur="500" id="18"/>
                                        <p:tgtEl>
                                          <p:spTgt spid="3">
                                            <p:txEl>
                                              <p:pRg end="3" st="3"/>
                                            </p:txEl>
                                          </p:spTgt>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
                                            <p:txEl>
                                              <p:pRg end="4" st="4"/>
                                            </p:txEl>
                                          </p:spTgt>
                                        </p:tgtEl>
                                        <p:attrNameLst>
                                          <p:attrName>style.visibility</p:attrName>
                                        </p:attrNameLst>
                                      </p:cBhvr>
                                      <p:to>
                                        <p:strVal val="visible"/>
                                      </p:to>
                                    </p:set>
                                    <p:animEffect filter="fade" transition="in">
                                      <p:cBhvr>
                                        <p:cTn dur="500" id="21"/>
                                        <p:tgtEl>
                                          <p:spTgt spid="3">
                                            <p:txEl>
                                              <p:pRg end="4" st="4"/>
                                            </p:txEl>
                                          </p:spTgt>
                                        </p:tgtEl>
                                      </p:cBhvr>
                                    </p:animEffect>
                                  </p:childTnLst>
                                </p:cTn>
                              </p:par>
                              <p:par>
                                <p:cTn fill="hold" id="22" nodeType="withEffect" presetClass="entr" presetID="10" presetSubtype="0">
                                  <p:stCondLst>
                                    <p:cond delay="0"/>
                                  </p:stCondLst>
                                  <p:childTnLst>
                                    <p:set>
                                      <p:cBhvr>
                                        <p:cTn dur="1" fill="hold" id="23">
                                          <p:stCondLst>
                                            <p:cond delay="0"/>
                                          </p:stCondLst>
                                        </p:cTn>
                                        <p:tgtEl>
                                          <p:spTgt spid="3076"/>
                                        </p:tgtEl>
                                        <p:attrNameLst>
                                          <p:attrName>style.visibility</p:attrName>
                                        </p:attrNameLst>
                                      </p:cBhvr>
                                      <p:to>
                                        <p:strVal val="visible"/>
                                      </p:to>
                                    </p:set>
                                    <p:animEffect filter="fade" transition="in">
                                      <p:cBhvr>
                                        <p:cTn dur="500" id="24"/>
                                        <p:tgtEl>
                                          <p:spTgt spid="3076"/>
                                        </p:tgtEl>
                                      </p:cBhvr>
                                    </p:animEffect>
                                  </p:childTnLst>
                                </p:cTn>
                              </p:par>
                            </p:childTnLst>
                          </p:cTn>
                        </p:par>
                      </p:childTnLst>
                    </p:cTn>
                  </p:par>
                  <p:par>
                    <p:cTn fill="hold" id="25">
                      <p:stCondLst>
                        <p:cond delay="indefinite"/>
                      </p:stCondLst>
                      <p:childTnLst>
                        <p:par>
                          <p:cTn fill="hold" id="26">
                            <p:stCondLst>
                              <p:cond delay="0"/>
                            </p:stCondLst>
                            <p:childTnLst>
                              <p:par>
                                <p:cTn fill="hold" grpId="0" id="27" nodeType="clickEffect" presetClass="entr" presetID="10" presetSubtype="0">
                                  <p:stCondLst>
                                    <p:cond delay="0"/>
                                  </p:stCondLst>
                                  <p:childTnLst>
                                    <p:set>
                                      <p:cBhvr>
                                        <p:cTn dur="1" fill="hold" id="28">
                                          <p:stCondLst>
                                            <p:cond delay="0"/>
                                          </p:stCondLst>
                                        </p:cTn>
                                        <p:tgtEl>
                                          <p:spTgt spid="3">
                                            <p:txEl>
                                              <p:pRg end="6" st="6"/>
                                            </p:txEl>
                                          </p:spTgt>
                                        </p:tgtEl>
                                        <p:attrNameLst>
                                          <p:attrName>style.visibility</p:attrName>
                                        </p:attrNameLst>
                                      </p:cBhvr>
                                      <p:to>
                                        <p:strVal val="visible"/>
                                      </p:to>
                                    </p:set>
                                    <p:animEffect filter="fade" transition="in">
                                      <p:cBhvr>
                                        <p:cTn dur="500" id="29"/>
                                        <p:tgtEl>
                                          <p:spTgt spid="3">
                                            <p:txEl>
                                              <p:pRg end="6" st="6"/>
                                            </p:txEl>
                                          </p:spTgt>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3">
                                            <p:txEl>
                                              <p:pRg end="7" st="7"/>
                                            </p:txEl>
                                          </p:spTgt>
                                        </p:tgtEl>
                                        <p:attrNameLst>
                                          <p:attrName>style.visibility</p:attrName>
                                        </p:attrNameLst>
                                      </p:cBhvr>
                                      <p:to>
                                        <p:strVal val="visible"/>
                                      </p:to>
                                    </p:set>
                                    <p:animEffect filter="fade" transition="in">
                                      <p:cBhvr>
                                        <p:cTn dur="500" id="32"/>
                                        <p:tgtEl>
                                          <p:spTgt spid="3">
                                            <p:txEl>
                                              <p:pRg end="7" st="7"/>
                                            </p:txEl>
                                          </p:spTgt>
                                        </p:tgtEl>
                                      </p:cBhvr>
                                    </p:animEffect>
                                  </p:childTnLst>
                                </p:cTn>
                              </p:par>
                              <p:par>
                                <p:cTn fill="hold" id="33" nodeType="withEffect" presetClass="entr" presetID="10" presetSubtype="0">
                                  <p:stCondLst>
                                    <p:cond delay="0"/>
                                  </p:stCondLst>
                                  <p:childTnLst>
                                    <p:set>
                                      <p:cBhvr>
                                        <p:cTn dur="1" fill="hold" id="34">
                                          <p:stCondLst>
                                            <p:cond delay="0"/>
                                          </p:stCondLst>
                                        </p:cTn>
                                        <p:tgtEl>
                                          <p:spTgt spid="3077"/>
                                        </p:tgtEl>
                                        <p:attrNameLst>
                                          <p:attrName>style.visibility</p:attrName>
                                        </p:attrNameLst>
                                      </p:cBhvr>
                                      <p:to>
                                        <p:strVal val="visible"/>
                                      </p:to>
                                    </p:set>
                                    <p:animEffect filter="fade" transition="in">
                                      <p:cBhvr>
                                        <p:cTn dur="500" id="35"/>
                                        <p:tgtEl>
                                          <p:spTgt spid="307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8032" y="2689373"/>
            <a:ext cx="2703368" cy="232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228600" y="-228600"/>
            <a:ext cx="7772400" cy="1143000"/>
          </a:xfrm>
        </p:spPr>
        <p:txBody>
          <a:bodyPr>
            <a:normAutofit/>
          </a:bodyPr>
          <a:lstStyle/>
          <a:p>
            <a:pPr lvl="0"/>
            <a:r>
              <a:rPr lang="en-US" b="1" dirty="0" smtClean="0">
                <a:solidFill>
                  <a:schemeClr val="tx1"/>
                </a:solidFill>
                <a:effectLst/>
              </a:rPr>
              <a:t>General, All-Purpose Tools</a:t>
            </a:r>
            <a:endParaRPr lang="en-US" dirty="0">
              <a:solidFill>
                <a:schemeClr val="tx1"/>
              </a:solidFill>
            </a:endParaRPr>
          </a:p>
        </p:txBody>
      </p:sp>
      <p:sp>
        <p:nvSpPr>
          <p:cNvPr id="3" name="Content Placeholder 2"/>
          <p:cNvSpPr>
            <a:spLocks noGrp="1"/>
          </p:cNvSpPr>
          <p:nvPr>
            <p:ph sz="quarter" idx="1"/>
          </p:nvPr>
        </p:nvSpPr>
        <p:spPr>
          <a:xfrm>
            <a:off x="228600" y="914400"/>
            <a:ext cx="8534400" cy="5562600"/>
          </a:xfrm>
        </p:spPr>
        <p:txBody>
          <a:bodyPr>
            <a:normAutofit/>
          </a:bodyPr>
          <a:lstStyle/>
          <a:p>
            <a:pPr lvl="0"/>
            <a:r>
              <a:rPr lang="en-US" sz="3500" dirty="0" smtClean="0">
                <a:effectLst/>
              </a:rPr>
              <a:t>Syringes</a:t>
            </a:r>
          </a:p>
          <a:p>
            <a:pPr lvl="1"/>
            <a:r>
              <a:rPr lang="en-US" dirty="0" smtClean="0"/>
              <a:t>Used to draw</a:t>
            </a:r>
            <a:r>
              <a:rPr lang="en-US" dirty="0"/>
              <a:t> in a quantity of fluid </a:t>
            </a:r>
            <a:r>
              <a:rPr lang="en-US" dirty="0" smtClean="0"/>
              <a:t>for injecting the</a:t>
            </a:r>
            <a:r>
              <a:rPr lang="en-US" dirty="0"/>
              <a:t> fluid </a:t>
            </a:r>
            <a:r>
              <a:rPr lang="en-US" dirty="0" smtClean="0"/>
              <a:t>into</a:t>
            </a:r>
            <a:r>
              <a:rPr lang="en-US" dirty="0"/>
              <a:t> </a:t>
            </a:r>
            <a:r>
              <a:rPr lang="en-US" dirty="0" smtClean="0"/>
              <a:t>the</a:t>
            </a:r>
            <a:br>
              <a:rPr lang="en-US" dirty="0" smtClean="0"/>
            </a:br>
            <a:r>
              <a:rPr lang="en-US" dirty="0" smtClean="0"/>
              <a:t>body,</a:t>
            </a:r>
            <a:r>
              <a:rPr lang="en-US" dirty="0"/>
              <a:t> for cleaning wounds, </a:t>
            </a:r>
            <a:r>
              <a:rPr lang="en-US" dirty="0" smtClean="0"/>
              <a:t>for oral administration,</a:t>
            </a:r>
            <a:r>
              <a:rPr lang="en-US" dirty="0"/>
              <a:t> etc</a:t>
            </a:r>
            <a:r>
              <a:rPr lang="en-US" sz="3600" dirty="0"/>
              <a:t>.</a:t>
            </a:r>
            <a:endParaRPr lang="en-US" sz="3300" dirty="0" smtClean="0">
              <a:effectLst/>
            </a:endParaRPr>
          </a:p>
          <a:p>
            <a:pPr lvl="1"/>
            <a:r>
              <a:rPr lang="en-US" dirty="0" smtClean="0"/>
              <a:t>Some (not all) have needle tips attached to administer by injection</a:t>
            </a:r>
            <a:endParaRPr lang="en-US" dirty="0" smtClean="0">
              <a:effectLst/>
            </a:endParaRPr>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332" y="4876800"/>
            <a:ext cx="6629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90650" y="2895600"/>
            <a:ext cx="2551279" cy="190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Left Brace 3"/>
          <p:cNvSpPr/>
          <p:nvPr/>
        </p:nvSpPr>
        <p:spPr>
          <a:xfrm rot="16200000">
            <a:off x="6876324" y="5016353"/>
            <a:ext cx="385916" cy="2059132"/>
          </a:xfrm>
          <a:prstGeom prst="leftBrace">
            <a:avLst>
              <a:gd name="adj1" fmla="val 89439"/>
              <a:gd name="adj2" fmla="val 4957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Left Brace 7"/>
          <p:cNvSpPr/>
          <p:nvPr/>
        </p:nvSpPr>
        <p:spPr>
          <a:xfrm rot="16200000">
            <a:off x="3397967" y="3845645"/>
            <a:ext cx="385916" cy="4400550"/>
          </a:xfrm>
          <a:prstGeom prst="leftBrace">
            <a:avLst>
              <a:gd name="adj1" fmla="val 89439"/>
              <a:gd name="adj2" fmla="val 4957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p:cNvSpPr/>
          <p:nvPr/>
        </p:nvSpPr>
        <p:spPr>
          <a:xfrm>
            <a:off x="2830820" y="6182585"/>
            <a:ext cx="1505733" cy="584775"/>
          </a:xfrm>
          <a:prstGeom prst="rect">
            <a:avLst/>
          </a:prstGeom>
          <a:noFill/>
        </p:spPr>
        <p:txBody>
          <a:bodyPr wrap="none" lIns="91440" tIns="45720" rIns="91440" bIns="45720">
            <a:spAutoFit/>
          </a:bodyPr>
          <a:lstStyle/>
          <a:p>
            <a:pPr algn="ctr"/>
            <a:r>
              <a:rPr lang="en-U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Syringe</a:t>
            </a:r>
            <a:endPar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Rectangle 9"/>
          <p:cNvSpPr/>
          <p:nvPr/>
        </p:nvSpPr>
        <p:spPr>
          <a:xfrm>
            <a:off x="6446356" y="6182585"/>
            <a:ext cx="1245854" cy="584775"/>
          </a:xfrm>
          <a:prstGeom prst="rect">
            <a:avLst/>
          </a:prstGeom>
          <a:noFill/>
        </p:spPr>
        <p:txBody>
          <a:bodyPr wrap="none" lIns="91440" tIns="45720" rIns="91440" bIns="45720">
            <a:spAutoFit/>
          </a:bodyPr>
          <a:lstStyle/>
          <a:p>
            <a:pPr algn="ctr"/>
            <a:r>
              <a:rPr lang="en-US" sz="3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Needle</a:t>
            </a:r>
            <a:endParaRPr lang="en-US" sz="3200"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60521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147"/>
                                        </p:tgtEl>
                                        <p:attrNameLst>
                                          <p:attrName>style.visibility</p:attrName>
                                        </p:attrNameLst>
                                      </p:cBhvr>
                                      <p:to>
                                        <p:strVal val="visible"/>
                                      </p:to>
                                    </p:set>
                                    <p:animEffect transition="in" filter="fade">
                                      <p:cBhvr>
                                        <p:cTn id="16" dur="500"/>
                                        <p:tgtEl>
                                          <p:spTgt spid="6147"/>
                                        </p:tgtEl>
                                      </p:cBhvr>
                                    </p:animEffect>
                                  </p:childTnLst>
                                </p:cTn>
                              </p:par>
                              <p:par>
                                <p:cTn id="17" presetID="10" presetClass="entr" presetSubtype="0" fill="hold" nodeType="withEffect">
                                  <p:stCondLst>
                                    <p:cond delay="0"/>
                                  </p:stCondLst>
                                  <p:childTnLst>
                                    <p:set>
                                      <p:cBhvr>
                                        <p:cTn id="18" dur="1" fill="hold">
                                          <p:stCondLst>
                                            <p:cond delay="0"/>
                                          </p:stCondLst>
                                        </p:cTn>
                                        <p:tgtEl>
                                          <p:spTgt spid="6148"/>
                                        </p:tgtEl>
                                        <p:attrNameLst>
                                          <p:attrName>style.visibility</p:attrName>
                                        </p:attrNameLst>
                                      </p:cBhvr>
                                      <p:to>
                                        <p:strVal val="visible"/>
                                      </p:to>
                                    </p:set>
                                    <p:animEffect transition="in" filter="fade">
                                      <p:cBhvr>
                                        <p:cTn id="19" dur="500"/>
                                        <p:tgtEl>
                                          <p:spTgt spid="6148"/>
                                        </p:tgtEl>
                                      </p:cBhvr>
                                    </p:animEffect>
                                  </p:childTnLst>
                                </p:cTn>
                              </p:par>
                              <p:par>
                                <p:cTn id="20" presetID="10" presetClass="entr" presetSubtype="0" fill="hold" nodeType="withEffect">
                                  <p:stCondLst>
                                    <p:cond delay="0"/>
                                  </p:stCondLst>
                                  <p:childTnLst>
                                    <p:set>
                                      <p:cBhvr>
                                        <p:cTn id="21" dur="1" fill="hold">
                                          <p:stCondLst>
                                            <p:cond delay="0"/>
                                          </p:stCondLst>
                                        </p:cTn>
                                        <p:tgtEl>
                                          <p:spTgt spid="6146"/>
                                        </p:tgtEl>
                                        <p:attrNameLst>
                                          <p:attrName>style.visibility</p:attrName>
                                        </p:attrNameLst>
                                      </p:cBhvr>
                                      <p:to>
                                        <p:strVal val="visible"/>
                                      </p:to>
                                    </p:set>
                                    <p:animEffect transition="in" filter="fade">
                                      <p:cBhvr>
                                        <p:cTn id="22" dur="500"/>
                                        <p:tgtEl>
                                          <p:spTgt spid="6146"/>
                                        </p:tgtEl>
                                      </p:cBhvr>
                                    </p:animEffect>
                                  </p:childTnLst>
                                </p:cTn>
                              </p:par>
                            </p:childTnLst>
                          </p:cTn>
                        </p:par>
                        <p:par>
                          <p:cTn id="23" fill="hold">
                            <p:stCondLst>
                              <p:cond delay="500"/>
                            </p:stCondLst>
                            <p:childTnLst>
                              <p:par>
                                <p:cTn id="24" presetID="1" presetClass="entr" presetSubtype="0" fill="hold" grpId="0" nodeType="afterEffect">
                                  <p:stCondLst>
                                    <p:cond delay="1500"/>
                                  </p:stCondLst>
                                  <p:childTnLst>
                                    <p:set>
                                      <p:cBhvr>
                                        <p:cTn id="25" dur="1" fill="hold">
                                          <p:stCondLst>
                                            <p:cond delay="0"/>
                                          </p:stCondLst>
                                        </p:cTn>
                                        <p:tgtEl>
                                          <p:spTgt spid="8"/>
                                        </p:tgtEl>
                                        <p:attrNameLst>
                                          <p:attrName>style.visibility</p:attrName>
                                        </p:attrNameLst>
                                      </p:cBhvr>
                                      <p:to>
                                        <p:strVal val="visible"/>
                                      </p:to>
                                    </p:set>
                                  </p:childTnLst>
                                </p:cTn>
                              </p:par>
                              <p:par>
                                <p:cTn id="26" presetID="1" presetClass="entr" presetSubtype="0" fill="hold" grpId="0" nodeType="withEffect">
                                  <p:stCondLst>
                                    <p:cond delay="1500"/>
                                  </p:stCondLst>
                                  <p:childTnLst>
                                    <p:set>
                                      <p:cBhvr>
                                        <p:cTn id="27" dur="1" fill="hold">
                                          <p:stCondLst>
                                            <p:cond delay="0"/>
                                          </p:stCondLst>
                                        </p:cTn>
                                        <p:tgtEl>
                                          <p:spTgt spid="5"/>
                                        </p:tgtEl>
                                        <p:attrNameLst>
                                          <p:attrName>style.visibility</p:attrName>
                                        </p:attrNameLst>
                                      </p:cBhvr>
                                      <p:to>
                                        <p:strVal val="visible"/>
                                      </p:to>
                                    </p:set>
                                  </p:childTnLst>
                                </p:cTn>
                              </p:par>
                            </p:childTnLst>
                          </p:cTn>
                        </p:par>
                        <p:par>
                          <p:cTn id="28" fill="hold">
                            <p:stCondLst>
                              <p:cond delay="2000"/>
                            </p:stCondLst>
                            <p:childTnLst>
                              <p:par>
                                <p:cTn id="29" presetID="1" presetClass="entr" presetSubtype="0" fill="hold" grpId="0" nodeType="afterEffect">
                                  <p:stCondLst>
                                    <p:cond delay="200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200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8" grpId="0" animBg="1"/>
      <p:bldP spid="5" grpId="0"/>
      <p:bldP spid="10" grpId="0"/>
    </p:bldLst>
  </p:timing>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7175" name="Picture 7"/>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159577"/>
            <a:ext cx="19431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7173" name="Picture 5"/>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72100" y="2057400"/>
            <a:ext cx="2667000" cy="2667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7171" name="Picture 3"/>
          <p:cNvPicPr>
            <a:picLocks noChangeArrowheads="1" noChangeAspect="1"/>
          </p:cNvPicPr>
          <p:nvPr/>
        </p:nvPicPr>
        <p:blipFill rotWithShape="1">
          <a:blip r:embed="rId5">
            <a:extLst>
              <a:ext uri="{28A0092B-C50C-407E-A947-70E740481C1C}">
                <a14:useLocalDpi xmlns:a14="http://schemas.microsoft.com/office/drawing/2010/main" val="0"/>
              </a:ext>
            </a:extLst>
          </a:blip>
          <a:srcRect r="80"/>
          <a:stretch/>
        </p:blipFill>
        <p:spPr bwMode="auto">
          <a:xfrm>
            <a:off x="4419600" y="747712"/>
            <a:ext cx="1828800" cy="1980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228600" y="-228600"/>
            <a:ext cx="7772400" cy="1143000"/>
          </a:xfrm>
        </p:spPr>
        <p:txBody>
          <a:bodyPr>
            <a:normAutofit/>
          </a:bodyPr>
          <a:lstStyle/>
          <a:p>
            <a:pPr lvl="0"/>
            <a:r>
              <a:rPr b="1" dirty="0" lang="en-US" smtClean="0">
                <a:solidFill>
                  <a:schemeClr val="tx1"/>
                </a:solidFill>
                <a:effectLst/>
              </a:rPr>
              <a:t>General, All-Purpose Tools</a:t>
            </a:r>
            <a:endParaRPr dirty="0" lang="en-US">
              <a:solidFill>
                <a:schemeClr val="tx1"/>
              </a:solidFill>
            </a:endParaRPr>
          </a:p>
        </p:txBody>
      </p:sp>
      <p:sp>
        <p:nvSpPr>
          <p:cNvPr id="3" name="Content Placeholder 2"/>
          <p:cNvSpPr>
            <a:spLocks noGrp="1"/>
          </p:cNvSpPr>
          <p:nvPr>
            <p:ph idx="1" sz="quarter"/>
          </p:nvPr>
        </p:nvSpPr>
        <p:spPr>
          <a:xfrm>
            <a:off x="228600" y="914400"/>
            <a:ext cx="4038600" cy="5562600"/>
          </a:xfrm>
        </p:spPr>
        <p:txBody>
          <a:bodyPr>
            <a:normAutofit lnSpcReduction="10000"/>
          </a:bodyPr>
          <a:lstStyle/>
          <a:p>
            <a:pPr lvl="0"/>
            <a:r>
              <a:rPr b="1" dirty="0" lang="en-US" smtClean="0" sz="3500">
                <a:effectLst/>
              </a:rPr>
              <a:t>Restraint Tools</a:t>
            </a:r>
          </a:p>
          <a:p>
            <a:pPr lvl="1"/>
            <a:r>
              <a:rPr dirty="0" lang="en-US" smtClean="0">
                <a:effectLst/>
              </a:rPr>
              <a:t>Capture Pole Or Snare</a:t>
            </a:r>
          </a:p>
          <a:p>
            <a:pPr lvl="1"/>
            <a:r>
              <a:rPr dirty="0" lang="en-US" smtClean="0"/>
              <a:t>Muzzle</a:t>
            </a:r>
            <a:endParaRPr dirty="0" lang="en-US" smtClean="0">
              <a:effectLst/>
            </a:endParaRPr>
          </a:p>
          <a:p>
            <a:pPr lvl="1"/>
            <a:r>
              <a:rPr dirty="0" lang="en-US" smtClean="0">
                <a:effectLst/>
              </a:rPr>
              <a:t>Restraint Bag</a:t>
            </a:r>
          </a:p>
          <a:p>
            <a:pPr lvl="1"/>
            <a:r>
              <a:rPr dirty="0" lang="en-US" smtClean="0"/>
              <a:t>Gloves</a:t>
            </a:r>
          </a:p>
          <a:p>
            <a:endParaRPr dirty="0" lang="en-US" smtClean="0" sz="3500"/>
          </a:p>
          <a:p>
            <a:endParaRPr dirty="0" lang="en-US" sz="3500"/>
          </a:p>
          <a:p>
            <a:endParaRPr dirty="0" lang="en-US" smtClean="0" sz="3500"/>
          </a:p>
          <a:p>
            <a:r>
              <a:rPr b="1" dirty="0" lang="en-US" smtClean="0" sz="3500"/>
              <a:t>Autoclave Machine </a:t>
            </a:r>
          </a:p>
          <a:p>
            <a:pPr lvl="1"/>
            <a:r>
              <a:rPr dirty="0" lang="en-US"/>
              <a:t>F</a:t>
            </a:r>
            <a:r>
              <a:rPr dirty="0" lang="en-US" smtClean="0"/>
              <a:t>or </a:t>
            </a:r>
            <a:r>
              <a:rPr dirty="0" lang="en-US"/>
              <a:t>sterilizing instruments</a:t>
            </a:r>
          </a:p>
          <a:p>
            <a:pPr lvl="1"/>
            <a:endParaRPr dirty="0" lang="en-US" sz="3300"/>
          </a:p>
          <a:p>
            <a:pPr lvl="1"/>
            <a:endParaRPr dirty="0" lang="en-US" smtClean="0" sz="1400">
              <a:effectLst/>
            </a:endParaRPr>
          </a:p>
        </p:txBody>
      </p:sp>
      <p:pic>
        <p:nvPicPr>
          <p:cNvPr id="7172" name="Picture 4"/>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304800"/>
            <a:ext cx="238125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7176" name="Picture 8"/>
          <p:cNvPicPr>
            <a:picLocks noChangeArrowheads="1"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933950" y="4372144"/>
            <a:ext cx="2743200" cy="2333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Tree>
    <p:extLst>
      <p:ext uri="{BB962C8B-B14F-4D97-AF65-F5344CB8AC3E}">
        <p14:creationId xmlns:p14="http://schemas.microsoft.com/office/powerpoint/2010/main" val="3605210838"/>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childTnLst>
                          </p:cTn>
                        </p:par>
                      </p:childTnLst>
                    </p:cTn>
                  </p:par>
                  <p:par>
                    <p:cTn fill="hold" id="8">
                      <p:stCondLst>
                        <p:cond delay="indefinite"/>
                      </p:stCondLst>
                      <p:childTnLst>
                        <p:par>
                          <p:cTn fill="hold" id="9">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
                                            <p:txEl>
                                              <p:pRg end="1" st="1"/>
                                            </p:txEl>
                                          </p:spTgt>
                                        </p:tgtEl>
                                        <p:attrNameLst>
                                          <p:attrName>style.visibility</p:attrName>
                                        </p:attrNameLst>
                                      </p:cBhvr>
                                      <p:to>
                                        <p:strVal val="visible"/>
                                      </p:to>
                                    </p:set>
                                    <p:animEffect filter="fade" transition="in">
                                      <p:cBhvr>
                                        <p:cTn dur="500" id="12"/>
                                        <p:tgtEl>
                                          <p:spTgt spid="3">
                                            <p:txEl>
                                              <p:pRg end="1" st="1"/>
                                            </p:txEl>
                                          </p:spTgt>
                                        </p:tgtEl>
                                      </p:cBhvr>
                                    </p:animEffect>
                                  </p:childTnLst>
                                </p:cTn>
                              </p:par>
                              <p:par>
                                <p:cTn fill="hold" id="13" nodeType="withEffect" presetClass="entr" presetID="10" presetSubtype="0">
                                  <p:stCondLst>
                                    <p:cond delay="0"/>
                                  </p:stCondLst>
                                  <p:childTnLst>
                                    <p:set>
                                      <p:cBhvr>
                                        <p:cTn dur="1" fill="hold" id="14">
                                          <p:stCondLst>
                                            <p:cond delay="0"/>
                                          </p:stCondLst>
                                        </p:cTn>
                                        <p:tgtEl>
                                          <p:spTgt spid="7172"/>
                                        </p:tgtEl>
                                        <p:attrNameLst>
                                          <p:attrName>style.visibility</p:attrName>
                                        </p:attrNameLst>
                                      </p:cBhvr>
                                      <p:to>
                                        <p:strVal val="visible"/>
                                      </p:to>
                                    </p:set>
                                    <p:animEffect filter="fade" transition="in">
                                      <p:cBhvr>
                                        <p:cTn dur="500" id="15"/>
                                        <p:tgtEl>
                                          <p:spTgt spid="7172"/>
                                        </p:tgtEl>
                                      </p:cBhvr>
                                    </p:animEffect>
                                  </p:childTnLst>
                                </p:cTn>
                              </p:par>
                            </p:childTnLst>
                          </p:cTn>
                        </p:par>
                      </p:childTnLst>
                    </p:cTn>
                  </p:par>
                  <p:par>
                    <p:cTn fill="hold" id="16">
                      <p:stCondLst>
                        <p:cond delay="indefinite"/>
                      </p:stCondLst>
                      <p:childTnLst>
                        <p:par>
                          <p:cTn fill="hold" id="17">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
                                            <p:txEl>
                                              <p:pRg end="2" st="2"/>
                                            </p:txEl>
                                          </p:spTgt>
                                        </p:tgtEl>
                                        <p:attrNameLst>
                                          <p:attrName>style.visibility</p:attrName>
                                        </p:attrNameLst>
                                      </p:cBhvr>
                                      <p:to>
                                        <p:strVal val="visible"/>
                                      </p:to>
                                    </p:set>
                                    <p:animEffect filter="fade" transition="in">
                                      <p:cBhvr>
                                        <p:cTn dur="500" id="20"/>
                                        <p:tgtEl>
                                          <p:spTgt spid="3">
                                            <p:txEl>
                                              <p:pRg end="2" st="2"/>
                                            </p:txEl>
                                          </p:spTgt>
                                        </p:tgtEl>
                                      </p:cBhvr>
                                    </p:animEffect>
                                  </p:childTnLst>
                                </p:cTn>
                              </p:par>
                              <p:par>
                                <p:cTn fill="hold" id="21" nodeType="withEffect" presetClass="entr" presetID="10" presetSubtype="0">
                                  <p:stCondLst>
                                    <p:cond delay="0"/>
                                  </p:stCondLst>
                                  <p:childTnLst>
                                    <p:set>
                                      <p:cBhvr>
                                        <p:cTn dur="1" fill="hold" id="22">
                                          <p:stCondLst>
                                            <p:cond delay="0"/>
                                          </p:stCondLst>
                                        </p:cTn>
                                        <p:tgtEl>
                                          <p:spTgt spid="7171"/>
                                        </p:tgtEl>
                                        <p:attrNameLst>
                                          <p:attrName>style.visibility</p:attrName>
                                        </p:attrNameLst>
                                      </p:cBhvr>
                                      <p:to>
                                        <p:strVal val="visible"/>
                                      </p:to>
                                    </p:set>
                                    <p:animEffect filter="fade" transition="in">
                                      <p:cBhvr>
                                        <p:cTn dur="500" id="23"/>
                                        <p:tgtEl>
                                          <p:spTgt spid="7171"/>
                                        </p:tgtEl>
                                      </p:cBhvr>
                                    </p:animEffect>
                                  </p:childTnLst>
                                </p:cTn>
                              </p:par>
                            </p:childTnLst>
                          </p:cTn>
                        </p:par>
                      </p:childTnLst>
                    </p:cTn>
                  </p:par>
                  <p:par>
                    <p:cTn fill="hold" id="24">
                      <p:stCondLst>
                        <p:cond delay="indefinite"/>
                      </p:stCondLst>
                      <p:childTnLst>
                        <p:par>
                          <p:cTn fill="hold" id="25">
                            <p:stCondLst>
                              <p:cond delay="0"/>
                            </p:stCondLst>
                            <p:childTnLst>
                              <p:par>
                                <p:cTn fill="hold" grpId="0" id="26" nodeType="clickEffect" presetClass="entr" presetID="10" presetSubtype="0">
                                  <p:stCondLst>
                                    <p:cond delay="0"/>
                                  </p:stCondLst>
                                  <p:childTnLst>
                                    <p:set>
                                      <p:cBhvr>
                                        <p:cTn dur="1" fill="hold" id="27">
                                          <p:stCondLst>
                                            <p:cond delay="0"/>
                                          </p:stCondLst>
                                        </p:cTn>
                                        <p:tgtEl>
                                          <p:spTgt spid="3">
                                            <p:txEl>
                                              <p:pRg end="3" st="3"/>
                                            </p:txEl>
                                          </p:spTgt>
                                        </p:tgtEl>
                                        <p:attrNameLst>
                                          <p:attrName>style.visibility</p:attrName>
                                        </p:attrNameLst>
                                      </p:cBhvr>
                                      <p:to>
                                        <p:strVal val="visible"/>
                                      </p:to>
                                    </p:set>
                                    <p:animEffect filter="fade" transition="in">
                                      <p:cBhvr>
                                        <p:cTn dur="500" id="28"/>
                                        <p:tgtEl>
                                          <p:spTgt spid="3">
                                            <p:txEl>
                                              <p:pRg end="3" st="3"/>
                                            </p:txEl>
                                          </p:spTgt>
                                        </p:tgtEl>
                                      </p:cBhvr>
                                    </p:animEffect>
                                  </p:childTnLst>
                                </p:cTn>
                              </p:par>
                              <p:par>
                                <p:cTn fill="hold" id="29" nodeType="withEffect" presetClass="entr" presetID="10" presetSubtype="0">
                                  <p:stCondLst>
                                    <p:cond delay="0"/>
                                  </p:stCondLst>
                                  <p:childTnLst>
                                    <p:set>
                                      <p:cBhvr>
                                        <p:cTn dur="1" fill="hold" id="30">
                                          <p:stCondLst>
                                            <p:cond delay="0"/>
                                          </p:stCondLst>
                                        </p:cTn>
                                        <p:tgtEl>
                                          <p:spTgt spid="7173"/>
                                        </p:tgtEl>
                                        <p:attrNameLst>
                                          <p:attrName>style.visibility</p:attrName>
                                        </p:attrNameLst>
                                      </p:cBhvr>
                                      <p:to>
                                        <p:strVal val="visible"/>
                                      </p:to>
                                    </p:set>
                                    <p:animEffect filter="fade" transition="in">
                                      <p:cBhvr>
                                        <p:cTn dur="500" id="31"/>
                                        <p:tgtEl>
                                          <p:spTgt spid="7173"/>
                                        </p:tgtEl>
                                      </p:cBhvr>
                                    </p:animEffect>
                                  </p:childTnLst>
                                </p:cTn>
                              </p:par>
                            </p:childTnLst>
                          </p:cTn>
                        </p:par>
                      </p:childTnLst>
                    </p:cTn>
                  </p:par>
                  <p:par>
                    <p:cTn fill="hold" id="32">
                      <p:stCondLst>
                        <p:cond delay="indefinite"/>
                      </p:stCondLst>
                      <p:childTnLst>
                        <p:par>
                          <p:cTn fill="hold" id="33">
                            <p:stCondLst>
                              <p:cond delay="0"/>
                            </p:stCondLst>
                            <p:childTnLst>
                              <p:par>
                                <p:cTn fill="hold" grpId="0" id="34" nodeType="clickEffect" presetClass="entr" presetID="10" presetSubtype="0">
                                  <p:stCondLst>
                                    <p:cond delay="0"/>
                                  </p:stCondLst>
                                  <p:childTnLst>
                                    <p:set>
                                      <p:cBhvr>
                                        <p:cTn dur="1" fill="hold" id="35">
                                          <p:stCondLst>
                                            <p:cond delay="0"/>
                                          </p:stCondLst>
                                        </p:cTn>
                                        <p:tgtEl>
                                          <p:spTgt spid="3">
                                            <p:txEl>
                                              <p:pRg end="4" st="4"/>
                                            </p:txEl>
                                          </p:spTgt>
                                        </p:tgtEl>
                                        <p:attrNameLst>
                                          <p:attrName>style.visibility</p:attrName>
                                        </p:attrNameLst>
                                      </p:cBhvr>
                                      <p:to>
                                        <p:strVal val="visible"/>
                                      </p:to>
                                    </p:set>
                                    <p:animEffect filter="fade" transition="in">
                                      <p:cBhvr>
                                        <p:cTn dur="500" id="36"/>
                                        <p:tgtEl>
                                          <p:spTgt spid="3">
                                            <p:txEl>
                                              <p:pRg end="4" st="4"/>
                                            </p:txEl>
                                          </p:spTgt>
                                        </p:tgtEl>
                                      </p:cBhvr>
                                    </p:animEffect>
                                  </p:childTnLst>
                                </p:cTn>
                              </p:par>
                              <p:par>
                                <p:cTn fill="hold" id="37" nodeType="withEffect" presetClass="entr" presetID="10" presetSubtype="0">
                                  <p:stCondLst>
                                    <p:cond delay="0"/>
                                  </p:stCondLst>
                                  <p:childTnLst>
                                    <p:set>
                                      <p:cBhvr>
                                        <p:cTn dur="1" fill="hold" id="38">
                                          <p:stCondLst>
                                            <p:cond delay="0"/>
                                          </p:stCondLst>
                                        </p:cTn>
                                        <p:tgtEl>
                                          <p:spTgt spid="7175"/>
                                        </p:tgtEl>
                                        <p:attrNameLst>
                                          <p:attrName>style.visibility</p:attrName>
                                        </p:attrNameLst>
                                      </p:cBhvr>
                                      <p:to>
                                        <p:strVal val="visible"/>
                                      </p:to>
                                    </p:set>
                                    <p:animEffect filter="fade" transition="in">
                                      <p:cBhvr>
                                        <p:cTn dur="500" id="39"/>
                                        <p:tgtEl>
                                          <p:spTgt spid="7175"/>
                                        </p:tgtEl>
                                      </p:cBhvr>
                                    </p:animEffect>
                                  </p:childTnLst>
                                </p:cTn>
                              </p:par>
                            </p:childTnLst>
                          </p:cTn>
                        </p:par>
                      </p:childTnLst>
                    </p:cTn>
                  </p:par>
                  <p:par>
                    <p:cTn fill="hold" id="40">
                      <p:stCondLst>
                        <p:cond delay="indefinite"/>
                      </p:stCondLst>
                      <p:childTnLst>
                        <p:par>
                          <p:cTn fill="hold" id="41">
                            <p:stCondLst>
                              <p:cond delay="0"/>
                            </p:stCondLst>
                            <p:childTnLst>
                              <p:par>
                                <p:cTn fill="hold" grpId="0" id="42" nodeType="clickEffect" presetClass="entr" presetID="10" presetSubtype="0">
                                  <p:stCondLst>
                                    <p:cond delay="0"/>
                                  </p:stCondLst>
                                  <p:childTnLst>
                                    <p:set>
                                      <p:cBhvr>
                                        <p:cTn dur="1" fill="hold" id="43">
                                          <p:stCondLst>
                                            <p:cond delay="0"/>
                                          </p:stCondLst>
                                        </p:cTn>
                                        <p:tgtEl>
                                          <p:spTgt spid="3">
                                            <p:txEl>
                                              <p:pRg end="8" st="8"/>
                                            </p:txEl>
                                          </p:spTgt>
                                        </p:tgtEl>
                                        <p:attrNameLst>
                                          <p:attrName>style.visibility</p:attrName>
                                        </p:attrNameLst>
                                      </p:cBhvr>
                                      <p:to>
                                        <p:strVal val="visible"/>
                                      </p:to>
                                    </p:set>
                                    <p:animEffect filter="fade" transition="in">
                                      <p:cBhvr>
                                        <p:cTn dur="500" id="44"/>
                                        <p:tgtEl>
                                          <p:spTgt spid="3">
                                            <p:txEl>
                                              <p:pRg end="8" st="8"/>
                                            </p:txEl>
                                          </p:spTgt>
                                        </p:tgtEl>
                                      </p:cBhvr>
                                    </p:animEffect>
                                  </p:childTnLst>
                                </p:cTn>
                              </p:par>
                              <p:par>
                                <p:cTn fill="hold" grpId="0" id="45" nodeType="withEffect" presetClass="entr" presetID="10" presetSubtype="0">
                                  <p:stCondLst>
                                    <p:cond delay="0"/>
                                  </p:stCondLst>
                                  <p:childTnLst>
                                    <p:set>
                                      <p:cBhvr>
                                        <p:cTn dur="1" fill="hold" id="46">
                                          <p:stCondLst>
                                            <p:cond delay="0"/>
                                          </p:stCondLst>
                                        </p:cTn>
                                        <p:tgtEl>
                                          <p:spTgt spid="3">
                                            <p:txEl>
                                              <p:pRg end="9" st="9"/>
                                            </p:txEl>
                                          </p:spTgt>
                                        </p:tgtEl>
                                        <p:attrNameLst>
                                          <p:attrName>style.visibility</p:attrName>
                                        </p:attrNameLst>
                                      </p:cBhvr>
                                      <p:to>
                                        <p:strVal val="visible"/>
                                      </p:to>
                                    </p:set>
                                    <p:animEffect filter="fade" transition="in">
                                      <p:cBhvr>
                                        <p:cTn dur="500" id="47"/>
                                        <p:tgtEl>
                                          <p:spTgt spid="3">
                                            <p:txEl>
                                              <p:pRg end="9" st="9"/>
                                            </p:txEl>
                                          </p:spTgt>
                                        </p:tgtEl>
                                      </p:cBhvr>
                                    </p:animEffect>
                                  </p:childTnLst>
                                </p:cTn>
                              </p:par>
                              <p:par>
                                <p:cTn fill="hold" id="48" nodeType="withEffect" presetClass="entr" presetID="10" presetSubtype="0">
                                  <p:stCondLst>
                                    <p:cond delay="0"/>
                                  </p:stCondLst>
                                  <p:childTnLst>
                                    <p:set>
                                      <p:cBhvr>
                                        <p:cTn dur="1" fill="hold" id="49">
                                          <p:stCondLst>
                                            <p:cond delay="0"/>
                                          </p:stCondLst>
                                        </p:cTn>
                                        <p:tgtEl>
                                          <p:spTgt spid="7176"/>
                                        </p:tgtEl>
                                        <p:attrNameLst>
                                          <p:attrName>style.visibility</p:attrName>
                                        </p:attrNameLst>
                                      </p:cBhvr>
                                      <p:to>
                                        <p:strVal val="visible"/>
                                      </p:to>
                                    </p:set>
                                    <p:animEffect filter="fade" transition="in">
                                      <p:cBhvr>
                                        <p:cTn dur="500" id="50"/>
                                        <p:tgtEl>
                                          <p:spTgt spid="717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772400" cy="1143000"/>
          </a:xfrm>
        </p:spPr>
        <p:txBody>
          <a:bodyPr>
            <a:normAutofit/>
          </a:bodyPr>
          <a:lstStyle/>
          <a:p>
            <a:pPr lvl="0"/>
            <a:r>
              <a:rPr lang="en-US" b="1" kern="1200" dirty="0" smtClean="0">
                <a:solidFill>
                  <a:schemeClr val="tx1"/>
                </a:solidFill>
                <a:effectLst/>
              </a:rPr>
              <a:t>General Livestock</a:t>
            </a:r>
            <a:endParaRPr lang="en-US" dirty="0"/>
          </a:p>
        </p:txBody>
      </p:sp>
      <p:sp>
        <p:nvSpPr>
          <p:cNvPr id="3" name="Content Placeholder 2"/>
          <p:cNvSpPr>
            <a:spLocks noGrp="1"/>
          </p:cNvSpPr>
          <p:nvPr>
            <p:ph sz="quarter" idx="1"/>
          </p:nvPr>
        </p:nvSpPr>
        <p:spPr>
          <a:xfrm>
            <a:off x="152400" y="762000"/>
            <a:ext cx="5791200" cy="5791200"/>
          </a:xfrm>
        </p:spPr>
        <p:txBody>
          <a:bodyPr>
            <a:normAutofit/>
          </a:bodyPr>
          <a:lstStyle/>
          <a:p>
            <a:pPr lvl="0"/>
            <a:r>
              <a:rPr lang="en-US" sz="3500" dirty="0" smtClean="0">
                <a:effectLst/>
              </a:rPr>
              <a:t>Identification  Ear Tag Applicator</a:t>
            </a:r>
          </a:p>
          <a:p>
            <a:pPr lvl="1"/>
            <a:r>
              <a:rPr lang="en-US" dirty="0"/>
              <a:t>Used to apply identification tags to livestock</a:t>
            </a:r>
          </a:p>
          <a:p>
            <a:pPr lvl="1"/>
            <a:endParaRPr lang="en-US" sz="3300" dirty="0" smtClean="0">
              <a:effectLst/>
            </a:endParaRPr>
          </a:p>
          <a:p>
            <a:endParaRPr lang="en-US" sz="3500" dirty="0" smtClean="0"/>
          </a:p>
          <a:p>
            <a:endParaRPr lang="en-US" sz="3500" dirty="0"/>
          </a:p>
          <a:p>
            <a:r>
              <a:rPr lang="en-US" sz="3500" dirty="0" smtClean="0"/>
              <a:t>Ear </a:t>
            </a:r>
            <a:r>
              <a:rPr lang="en-US" sz="3500" dirty="0" err="1"/>
              <a:t>Notcher</a:t>
            </a:r>
            <a:r>
              <a:rPr lang="en-US" sz="3500" dirty="0"/>
              <a:t> </a:t>
            </a:r>
            <a:endParaRPr lang="en-US" sz="3500" dirty="0" smtClean="0"/>
          </a:p>
          <a:p>
            <a:pPr lvl="1"/>
            <a:r>
              <a:rPr lang="en-US" dirty="0"/>
              <a:t>Used </a:t>
            </a:r>
            <a:r>
              <a:rPr lang="en-US" dirty="0" smtClean="0"/>
              <a:t>to cut V-shaped markings in the ear </a:t>
            </a:r>
            <a:br>
              <a:rPr lang="en-US" dirty="0" smtClean="0"/>
            </a:br>
            <a:r>
              <a:rPr lang="en-US" dirty="0" smtClean="0"/>
              <a:t>of pigs for identification purposes</a:t>
            </a:r>
            <a:endParaRPr lang="en-US" dirty="0"/>
          </a:p>
          <a:p>
            <a:pPr lvl="1"/>
            <a:endParaRPr lang="en-US" sz="3300" dirty="0"/>
          </a:p>
          <a:p>
            <a:pPr marL="0" lvl="0" indent="0">
              <a:buNone/>
            </a:pPr>
            <a:endParaRPr lang="en-US" sz="4400" kern="1200" dirty="0" smtClean="0">
              <a:solidFill>
                <a:schemeClr val="tx1"/>
              </a:solidFill>
              <a:effectLst/>
              <a:latin typeface="+mj-lt"/>
              <a:ea typeface="+mj-ea"/>
              <a:cs typeface="+mj-cs"/>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57200"/>
            <a:ext cx="285750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3810000"/>
            <a:ext cx="3371850" cy="2380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8534160"/>
      </p:ext>
    </p:extLst>
  </p:cSld>
  <p:clrMapOvr>
    <a:masterClrMapping/>
  </p:clrMapOvr>
  <mc:AlternateContent xmlns:mc="http://schemas.openxmlformats.org/markup-compatibility/2006" xmlns:p14="http://schemas.microsoft.com/office/powerpoint/2010/main">
    <mc:Choice Requires="p14">
      <p:transition spd="slow" p14:dur="175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194"/>
                                        </p:tgtEl>
                                        <p:attrNameLst>
                                          <p:attrName>style.visibility</p:attrName>
                                        </p:attrNameLst>
                                      </p:cBhvr>
                                      <p:to>
                                        <p:strVal val="visible"/>
                                      </p:to>
                                    </p:set>
                                    <p:animEffect transition="in" filter="fade">
                                      <p:cBhvr>
                                        <p:cTn id="13" dur="500"/>
                                        <p:tgtEl>
                                          <p:spTgt spid="819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195"/>
                                        </p:tgtEl>
                                        <p:attrNameLst>
                                          <p:attrName>style.visibility</p:attrName>
                                        </p:attrNameLst>
                                      </p:cBhvr>
                                      <p:to>
                                        <p:strVal val="visible"/>
                                      </p:to>
                                    </p:set>
                                    <p:animEffect transition="in" filter="fade">
                                      <p:cBhvr>
                                        <p:cTn id="24" dur="5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9220" name="Picture 4"/>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116449">
            <a:off x="4631686" y="1867313"/>
            <a:ext cx="2381250"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9222" name="Picture 6"/>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6640721" y="4343400"/>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228600" y="-304800"/>
            <a:ext cx="7772400" cy="1143000"/>
          </a:xfrm>
        </p:spPr>
        <p:txBody>
          <a:bodyPr>
            <a:normAutofit/>
          </a:bodyPr>
          <a:lstStyle/>
          <a:p>
            <a:pPr lvl="0"/>
            <a:r>
              <a:rPr b="1" dirty="0" kern="1200" lang="en-US" smtClean="0">
                <a:solidFill>
                  <a:schemeClr val="tx1"/>
                </a:solidFill>
                <a:effectLst/>
              </a:rPr>
              <a:t>General Livestock</a:t>
            </a:r>
            <a:endParaRPr dirty="0" lang="en-US"/>
          </a:p>
        </p:txBody>
      </p:sp>
      <p:sp>
        <p:nvSpPr>
          <p:cNvPr id="3" name="Content Placeholder 2"/>
          <p:cNvSpPr>
            <a:spLocks noGrp="1"/>
          </p:cNvSpPr>
          <p:nvPr>
            <p:ph idx="1" sz="quarter"/>
          </p:nvPr>
        </p:nvSpPr>
        <p:spPr>
          <a:xfrm>
            <a:off x="152399" y="762000"/>
            <a:ext cx="6488322" cy="6096000"/>
          </a:xfrm>
        </p:spPr>
        <p:txBody>
          <a:bodyPr>
            <a:normAutofit fontScale="92500"/>
          </a:bodyPr>
          <a:lstStyle/>
          <a:p>
            <a:pPr lvl="0"/>
            <a:r>
              <a:rPr dirty="0" lang="en-US" smtClean="0" sz="3500">
                <a:effectLst/>
              </a:rPr>
              <a:t>Pig Tooth Nipper</a:t>
            </a:r>
          </a:p>
          <a:p>
            <a:pPr lvl="1"/>
            <a:r>
              <a:rPr dirty="0" lang="en-US" smtClean="0"/>
              <a:t>Removal of needle teeth to prevent harm to sow’s teats</a:t>
            </a:r>
            <a:endParaRPr dirty="0" lang="en-US" smtClean="0">
              <a:effectLst/>
            </a:endParaRPr>
          </a:p>
          <a:p>
            <a:pPr lvl="0"/>
            <a:r>
              <a:rPr dirty="0" lang="en-US" smtClean="0" sz="3500">
                <a:effectLst/>
              </a:rPr>
              <a:t>Castrator </a:t>
            </a:r>
          </a:p>
          <a:p>
            <a:pPr lvl="1"/>
            <a:r>
              <a:rPr dirty="0" lang="en-US" smtClean="0">
                <a:effectLst/>
              </a:rPr>
              <a:t>Used to remove the testicles in a male</a:t>
            </a:r>
          </a:p>
          <a:p>
            <a:pPr lvl="1"/>
            <a:r>
              <a:rPr dirty="0" i="1" lang="en-US" smtClean="0">
                <a:effectLst/>
              </a:rPr>
              <a:t>Emasculator: </a:t>
            </a:r>
            <a:r>
              <a:rPr dirty="0" i="1" lang="en-US" smtClean="0"/>
              <a:t>crush </a:t>
            </a:r>
            <a:r>
              <a:rPr dirty="0" i="1" lang="en-US"/>
              <a:t>and </a:t>
            </a:r>
            <a:r>
              <a:rPr dirty="0" i="1" lang="en-US" smtClean="0"/>
              <a:t>cut </a:t>
            </a:r>
            <a:r>
              <a:rPr dirty="0" i="1" lang="en-US"/>
              <a:t>the spermatic cord</a:t>
            </a:r>
            <a:endParaRPr dirty="0" i="1" lang="en-US" smtClean="0">
              <a:effectLst/>
            </a:endParaRPr>
          </a:p>
          <a:p>
            <a:pPr lvl="1"/>
            <a:r>
              <a:rPr dirty="0" err="1" i="1" lang="en-US" smtClean="0">
                <a:effectLst/>
              </a:rPr>
              <a:t>Burdizzo</a:t>
            </a:r>
            <a:r>
              <a:rPr dirty="0" i="1" lang="en-US" smtClean="0">
                <a:effectLst/>
              </a:rPr>
              <a:t>: </a:t>
            </a:r>
            <a:r>
              <a:rPr dirty="0" i="1" lang="en-US"/>
              <a:t> large clamp designed to break the </a:t>
            </a:r>
            <a:r>
              <a:rPr dirty="0" i="1" lang="en-US" smtClean="0"/>
              <a:t>spermatic cord</a:t>
            </a:r>
            <a:endParaRPr dirty="0" i="1" lang="en-US" smtClean="0">
              <a:effectLst/>
            </a:endParaRPr>
          </a:p>
          <a:p>
            <a:pPr lvl="0"/>
            <a:r>
              <a:rPr dirty="0" lang="en-US" sz="3500"/>
              <a:t>Elastrator</a:t>
            </a:r>
          </a:p>
          <a:p>
            <a:pPr lvl="1"/>
            <a:r>
              <a:rPr dirty="0" lang="en-US"/>
              <a:t>Bands placed around tail </a:t>
            </a:r>
            <a:r>
              <a:rPr dirty="0" lang="en-US" smtClean="0"/>
              <a:t>for </a:t>
            </a:r>
            <a:r>
              <a:rPr dirty="0" lang="en-US"/>
              <a:t>docking </a:t>
            </a:r>
            <a:r>
              <a:rPr dirty="0" lang="en-US" smtClean="0"/>
              <a:t/>
            </a:r>
            <a:br>
              <a:rPr dirty="0" lang="en-US" smtClean="0"/>
            </a:br>
            <a:r>
              <a:rPr dirty="0" lang="en-US" smtClean="0"/>
              <a:t>or </a:t>
            </a:r>
            <a:r>
              <a:rPr dirty="0" lang="en-US"/>
              <a:t>testes for castration</a:t>
            </a:r>
          </a:p>
          <a:p>
            <a:pPr lvl="0"/>
            <a:r>
              <a:rPr dirty="0" lang="en-US" smtClean="0" sz="3500">
                <a:effectLst/>
              </a:rPr>
              <a:t>Tail </a:t>
            </a:r>
            <a:r>
              <a:rPr dirty="0" err="1" lang="en-US" smtClean="0" sz="3500">
                <a:effectLst/>
              </a:rPr>
              <a:t>Docker</a:t>
            </a:r>
            <a:endParaRPr dirty="0" lang="en-US" smtClean="0" sz="3500">
              <a:effectLst/>
            </a:endParaRPr>
          </a:p>
          <a:p>
            <a:pPr lvl="1"/>
            <a:r>
              <a:rPr dirty="0" lang="en-US" smtClean="0"/>
              <a:t>Used to remove the tail in sheep</a:t>
            </a:r>
          </a:p>
          <a:p>
            <a:pPr lvl="1"/>
            <a:r>
              <a:rPr dirty="0" lang="en-US" smtClean="0">
                <a:effectLst/>
              </a:rPr>
              <a:t>This is to prevent wool maggots from accumulation </a:t>
            </a:r>
            <a:br>
              <a:rPr dirty="0" lang="en-US" smtClean="0">
                <a:effectLst/>
              </a:rPr>
            </a:br>
            <a:r>
              <a:rPr dirty="0" lang="en-US" smtClean="0">
                <a:effectLst/>
              </a:rPr>
              <a:t>of fecal matter under the tail</a:t>
            </a:r>
          </a:p>
        </p:txBody>
      </p:sp>
      <p:pic>
        <p:nvPicPr>
          <p:cNvPr id="9218" name="Picture 2"/>
          <p:cNvPicPr>
            <a:picLocks noChangeArrowheads="1" noChangeAspect="1"/>
          </p:cNvPicPr>
          <p:nvPr/>
        </p:nvPicPr>
        <p:blipFill rotWithShape="1">
          <a:blip r:embed="rId5">
            <a:extLst>
              <a:ext uri="{28A0092B-C50C-407E-A947-70E740481C1C}">
                <a14:useLocalDpi xmlns:a14="http://schemas.microsoft.com/office/drawing/2010/main" val="0"/>
              </a:ext>
            </a:extLst>
          </a:blip>
          <a:srcRect r="45"/>
          <a:stretch/>
        </p:blipFill>
        <p:spPr bwMode="auto">
          <a:xfrm>
            <a:off x="6400800" y="304800"/>
            <a:ext cx="2242856" cy="1427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9221" name="Picture 5"/>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408862">
            <a:off x="4599197" y="3955194"/>
            <a:ext cx="238125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9219" name="Picture 3"/>
          <p:cNvPicPr>
            <a:picLocks noChangeArrowheads="1" noChangeAspect="1"/>
          </p:cNvPicPr>
          <p:nvPr/>
        </p:nvPicPr>
        <p:blipFill>
          <a:blip cstate="print" r:embed="rId7">
            <a:extLst>
              <a:ext uri="{28A0092B-C50C-407E-A947-70E740481C1C}">
                <a14:useLocalDpi xmlns:a14="http://schemas.microsoft.com/office/drawing/2010/main" val="0"/>
              </a:ext>
            </a:extLst>
          </a:blip>
          <a:srcRect/>
          <a:stretch>
            <a:fillRect/>
          </a:stretch>
        </p:blipFill>
        <p:spPr bwMode="auto">
          <a:xfrm>
            <a:off x="6939280" y="1905000"/>
            <a:ext cx="2128520" cy="1821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Tree>
    <p:extLst>
      <p:ext uri="{BB962C8B-B14F-4D97-AF65-F5344CB8AC3E}">
        <p14:creationId xmlns:p14="http://schemas.microsoft.com/office/powerpoint/2010/main" val="4276064319"/>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
                                            <p:txEl>
                                              <p:pRg end="1" st="1"/>
                                            </p:txEl>
                                          </p:spTgt>
                                        </p:tgtEl>
                                        <p:attrNameLst>
                                          <p:attrName>style.visibility</p:attrName>
                                        </p:attrNameLst>
                                      </p:cBhvr>
                                      <p:to>
                                        <p:strVal val="visible"/>
                                      </p:to>
                                    </p:set>
                                    <p:animEffect filter="fade" transition="in">
                                      <p:cBhvr>
                                        <p:cTn dur="500" id="10"/>
                                        <p:tgtEl>
                                          <p:spTgt spid="3">
                                            <p:txEl>
                                              <p:pRg end="1" st="1"/>
                                            </p:txEl>
                                          </p:spTgt>
                                        </p:tgtEl>
                                      </p:cBhvr>
                                    </p:animEffect>
                                  </p:childTnLst>
                                </p:cTn>
                              </p:par>
                              <p:par>
                                <p:cTn fill="hold" id="11" nodeType="withEffect" presetClass="entr" presetID="10" presetSubtype="0">
                                  <p:stCondLst>
                                    <p:cond delay="0"/>
                                  </p:stCondLst>
                                  <p:childTnLst>
                                    <p:set>
                                      <p:cBhvr>
                                        <p:cTn dur="1" fill="hold" id="12">
                                          <p:stCondLst>
                                            <p:cond delay="0"/>
                                          </p:stCondLst>
                                        </p:cTn>
                                        <p:tgtEl>
                                          <p:spTgt spid="9218"/>
                                        </p:tgtEl>
                                        <p:attrNameLst>
                                          <p:attrName>style.visibility</p:attrName>
                                        </p:attrNameLst>
                                      </p:cBhvr>
                                      <p:to>
                                        <p:strVal val="visible"/>
                                      </p:to>
                                    </p:set>
                                    <p:animEffect filter="fade" transition="in">
                                      <p:cBhvr>
                                        <p:cTn dur="500" id="13"/>
                                        <p:tgtEl>
                                          <p:spTgt spid="9218"/>
                                        </p:tgtEl>
                                      </p:cBhvr>
                                    </p:animEffect>
                                  </p:childTnLst>
                                </p:cTn>
                              </p:par>
                            </p:childTnLst>
                          </p:cTn>
                        </p:par>
                      </p:childTnLst>
                    </p:cTn>
                  </p:par>
                  <p:par>
                    <p:cTn fill="hold" id="14">
                      <p:stCondLst>
                        <p:cond delay="indefinite"/>
                      </p:stCondLst>
                      <p:childTnLst>
                        <p:par>
                          <p:cTn fill="hold" id="15">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3">
                                            <p:txEl>
                                              <p:pRg end="2" st="2"/>
                                            </p:txEl>
                                          </p:spTgt>
                                        </p:tgtEl>
                                        <p:attrNameLst>
                                          <p:attrName>style.visibility</p:attrName>
                                        </p:attrNameLst>
                                      </p:cBhvr>
                                      <p:to>
                                        <p:strVal val="visible"/>
                                      </p:to>
                                    </p:set>
                                    <p:animEffect filter="fade" transition="in">
                                      <p:cBhvr>
                                        <p:cTn dur="500" id="18"/>
                                        <p:tgtEl>
                                          <p:spTgt spid="3">
                                            <p:txEl>
                                              <p:pRg end="2" st="2"/>
                                            </p:txEl>
                                          </p:spTgt>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
                                            <p:txEl>
                                              <p:pRg end="3" st="3"/>
                                            </p:txEl>
                                          </p:spTgt>
                                        </p:tgtEl>
                                        <p:attrNameLst>
                                          <p:attrName>style.visibility</p:attrName>
                                        </p:attrNameLst>
                                      </p:cBhvr>
                                      <p:to>
                                        <p:strVal val="visible"/>
                                      </p:to>
                                    </p:set>
                                    <p:animEffect filter="fade" transition="in">
                                      <p:cBhvr>
                                        <p:cTn dur="500" id="21"/>
                                        <p:tgtEl>
                                          <p:spTgt spid="3">
                                            <p:txEl>
                                              <p:pRg end="3" st="3"/>
                                            </p:txEl>
                                          </p:spTgt>
                                        </p:tgtEl>
                                      </p:cBhvr>
                                    </p:animEffect>
                                  </p:childTnLst>
                                </p:cTn>
                              </p:par>
                              <p:par>
                                <p:cTn fill="hold" id="22" nodeType="withEffect" presetClass="entr" presetID="10" presetSubtype="0">
                                  <p:stCondLst>
                                    <p:cond delay="0"/>
                                  </p:stCondLst>
                                  <p:childTnLst>
                                    <p:set>
                                      <p:cBhvr>
                                        <p:cTn dur="1" fill="hold" id="23">
                                          <p:stCondLst>
                                            <p:cond delay="0"/>
                                          </p:stCondLst>
                                        </p:cTn>
                                        <p:tgtEl>
                                          <p:spTgt spid="9219"/>
                                        </p:tgtEl>
                                        <p:attrNameLst>
                                          <p:attrName>style.visibility</p:attrName>
                                        </p:attrNameLst>
                                      </p:cBhvr>
                                      <p:to>
                                        <p:strVal val="visible"/>
                                      </p:to>
                                    </p:set>
                                    <p:animEffect filter="fade" transition="in">
                                      <p:cBhvr>
                                        <p:cTn dur="500" id="24"/>
                                        <p:tgtEl>
                                          <p:spTgt spid="9219"/>
                                        </p:tgtEl>
                                      </p:cBhvr>
                                    </p:animEffect>
                                  </p:childTnLst>
                                </p:cTn>
                              </p:par>
                              <p:par>
                                <p:cTn fill="hold" id="25" nodeType="withEffect" presetClass="entr" presetID="10" presetSubtype="0">
                                  <p:stCondLst>
                                    <p:cond delay="0"/>
                                  </p:stCondLst>
                                  <p:childTnLst>
                                    <p:set>
                                      <p:cBhvr>
                                        <p:cTn dur="1" fill="hold" id="26">
                                          <p:stCondLst>
                                            <p:cond delay="0"/>
                                          </p:stCondLst>
                                        </p:cTn>
                                        <p:tgtEl>
                                          <p:spTgt spid="9220"/>
                                        </p:tgtEl>
                                        <p:attrNameLst>
                                          <p:attrName>style.visibility</p:attrName>
                                        </p:attrNameLst>
                                      </p:cBhvr>
                                      <p:to>
                                        <p:strVal val="visible"/>
                                      </p:to>
                                    </p:set>
                                    <p:animEffect filter="fade" transition="in">
                                      <p:cBhvr>
                                        <p:cTn dur="500" id="27"/>
                                        <p:tgtEl>
                                          <p:spTgt spid="9220"/>
                                        </p:tgtEl>
                                      </p:cBhvr>
                                    </p:animEffect>
                                  </p:childTnLst>
                                </p:cTn>
                              </p:par>
                            </p:childTnLst>
                          </p:cTn>
                        </p:par>
                      </p:childTnLst>
                    </p:cTn>
                  </p:par>
                  <p:par>
                    <p:cTn fill="hold" id="28">
                      <p:stCondLst>
                        <p:cond delay="indefinite"/>
                      </p:stCondLst>
                      <p:childTnLst>
                        <p:par>
                          <p:cTn fill="hold" id="29">
                            <p:stCondLst>
                              <p:cond delay="0"/>
                            </p:stCondLst>
                            <p:childTnLst>
                              <p:par>
                                <p:cTn fill="hold" grpId="0" id="30" nodeType="clickEffect" presetClass="entr" presetID="10" presetSubtype="0">
                                  <p:stCondLst>
                                    <p:cond delay="0"/>
                                  </p:stCondLst>
                                  <p:childTnLst>
                                    <p:set>
                                      <p:cBhvr>
                                        <p:cTn dur="1" fill="hold" id="31">
                                          <p:stCondLst>
                                            <p:cond delay="0"/>
                                          </p:stCondLst>
                                        </p:cTn>
                                        <p:tgtEl>
                                          <p:spTgt spid="3">
                                            <p:txEl>
                                              <p:pRg end="4" st="4"/>
                                            </p:txEl>
                                          </p:spTgt>
                                        </p:tgtEl>
                                        <p:attrNameLst>
                                          <p:attrName>style.visibility</p:attrName>
                                        </p:attrNameLst>
                                      </p:cBhvr>
                                      <p:to>
                                        <p:strVal val="visible"/>
                                      </p:to>
                                    </p:set>
                                    <p:animEffect filter="fade" transition="in">
                                      <p:cBhvr>
                                        <p:cTn dur="500" id="32"/>
                                        <p:tgtEl>
                                          <p:spTgt spid="3">
                                            <p:txEl>
                                              <p:pRg end="4" st="4"/>
                                            </p:txEl>
                                          </p:spTgt>
                                        </p:tgtEl>
                                      </p:cBhvr>
                                    </p:animEffect>
                                  </p:childTnLst>
                                </p:cTn>
                              </p:par>
                              <p:par>
                                <p:cTn fill="hold" id="33" nodeType="withEffect" presetClass="emph" presetID="32" presetSubtype="0">
                                  <p:stCondLst>
                                    <p:cond delay="0"/>
                                  </p:stCondLst>
                                  <p:childTnLst>
                                    <p:animRot by="120000">
                                      <p:cBhvr>
                                        <p:cTn dur="100" fill="hold" id="34">
                                          <p:stCondLst>
                                            <p:cond delay="0"/>
                                          </p:stCondLst>
                                        </p:cTn>
                                        <p:tgtEl>
                                          <p:spTgt spid="9220"/>
                                        </p:tgtEl>
                                        <p:attrNameLst>
                                          <p:attrName>r</p:attrName>
                                        </p:attrNameLst>
                                      </p:cBhvr>
                                    </p:animRot>
                                    <p:animRot by="-240000">
                                      <p:cBhvr>
                                        <p:cTn dur="200" fill="hold" id="35">
                                          <p:stCondLst>
                                            <p:cond delay="200"/>
                                          </p:stCondLst>
                                        </p:cTn>
                                        <p:tgtEl>
                                          <p:spTgt spid="9220"/>
                                        </p:tgtEl>
                                        <p:attrNameLst>
                                          <p:attrName>r</p:attrName>
                                        </p:attrNameLst>
                                      </p:cBhvr>
                                    </p:animRot>
                                    <p:animRot by="240000">
                                      <p:cBhvr>
                                        <p:cTn dur="200" fill="hold" id="36">
                                          <p:stCondLst>
                                            <p:cond delay="400"/>
                                          </p:stCondLst>
                                        </p:cTn>
                                        <p:tgtEl>
                                          <p:spTgt spid="9220"/>
                                        </p:tgtEl>
                                        <p:attrNameLst>
                                          <p:attrName>r</p:attrName>
                                        </p:attrNameLst>
                                      </p:cBhvr>
                                    </p:animRot>
                                    <p:animRot by="-240000">
                                      <p:cBhvr>
                                        <p:cTn dur="200" fill="hold" id="37">
                                          <p:stCondLst>
                                            <p:cond delay="600"/>
                                          </p:stCondLst>
                                        </p:cTn>
                                        <p:tgtEl>
                                          <p:spTgt spid="9220"/>
                                        </p:tgtEl>
                                        <p:attrNameLst>
                                          <p:attrName>r</p:attrName>
                                        </p:attrNameLst>
                                      </p:cBhvr>
                                    </p:animRot>
                                    <p:animRot by="120000">
                                      <p:cBhvr>
                                        <p:cTn dur="200" fill="hold" id="38">
                                          <p:stCondLst>
                                            <p:cond delay="800"/>
                                          </p:stCondLst>
                                        </p:cTn>
                                        <p:tgtEl>
                                          <p:spTgt spid="9220"/>
                                        </p:tgtEl>
                                        <p:attrNameLst>
                                          <p:attrName>r</p:attrName>
                                        </p:attrNameLst>
                                      </p:cBhvr>
                                    </p:animRot>
                                  </p:childTnLst>
                                </p:cTn>
                              </p:par>
                            </p:childTnLst>
                          </p:cTn>
                        </p:par>
                      </p:childTnLst>
                    </p:cTn>
                  </p:par>
                  <p:par>
                    <p:cTn fill="hold" id="39">
                      <p:stCondLst>
                        <p:cond delay="indefinite"/>
                      </p:stCondLst>
                      <p:childTnLst>
                        <p:par>
                          <p:cTn fill="hold" id="40">
                            <p:stCondLst>
                              <p:cond delay="0"/>
                            </p:stCondLst>
                            <p:childTnLst>
                              <p:par>
                                <p:cTn fill="hold" grpId="0" id="41" nodeType="clickEffect" presetClass="entr" presetID="10" presetSubtype="0">
                                  <p:stCondLst>
                                    <p:cond delay="0"/>
                                  </p:stCondLst>
                                  <p:childTnLst>
                                    <p:set>
                                      <p:cBhvr>
                                        <p:cTn dur="1" fill="hold" id="42">
                                          <p:stCondLst>
                                            <p:cond delay="0"/>
                                          </p:stCondLst>
                                        </p:cTn>
                                        <p:tgtEl>
                                          <p:spTgt spid="3">
                                            <p:txEl>
                                              <p:pRg end="5" st="5"/>
                                            </p:txEl>
                                          </p:spTgt>
                                        </p:tgtEl>
                                        <p:attrNameLst>
                                          <p:attrName>style.visibility</p:attrName>
                                        </p:attrNameLst>
                                      </p:cBhvr>
                                      <p:to>
                                        <p:strVal val="visible"/>
                                      </p:to>
                                    </p:set>
                                    <p:animEffect filter="fade" transition="in">
                                      <p:cBhvr>
                                        <p:cTn dur="500" id="43"/>
                                        <p:tgtEl>
                                          <p:spTgt spid="3">
                                            <p:txEl>
                                              <p:pRg end="5" st="5"/>
                                            </p:txEl>
                                          </p:spTgt>
                                        </p:tgtEl>
                                      </p:cBhvr>
                                    </p:animEffect>
                                  </p:childTnLst>
                                </p:cTn>
                              </p:par>
                              <p:par>
                                <p:cTn fill="hold" id="44" nodeType="withEffect" presetClass="emph" presetID="32" presetSubtype="0">
                                  <p:stCondLst>
                                    <p:cond delay="0"/>
                                  </p:stCondLst>
                                  <p:childTnLst>
                                    <p:animRot by="120000">
                                      <p:cBhvr>
                                        <p:cTn dur="100" fill="hold" id="45">
                                          <p:stCondLst>
                                            <p:cond delay="0"/>
                                          </p:stCondLst>
                                        </p:cTn>
                                        <p:tgtEl>
                                          <p:spTgt spid="9219"/>
                                        </p:tgtEl>
                                        <p:attrNameLst>
                                          <p:attrName>r</p:attrName>
                                        </p:attrNameLst>
                                      </p:cBhvr>
                                    </p:animRot>
                                    <p:animRot by="-240000">
                                      <p:cBhvr>
                                        <p:cTn dur="200" fill="hold" id="46">
                                          <p:stCondLst>
                                            <p:cond delay="200"/>
                                          </p:stCondLst>
                                        </p:cTn>
                                        <p:tgtEl>
                                          <p:spTgt spid="9219"/>
                                        </p:tgtEl>
                                        <p:attrNameLst>
                                          <p:attrName>r</p:attrName>
                                        </p:attrNameLst>
                                      </p:cBhvr>
                                    </p:animRot>
                                    <p:animRot by="240000">
                                      <p:cBhvr>
                                        <p:cTn dur="200" fill="hold" id="47">
                                          <p:stCondLst>
                                            <p:cond delay="400"/>
                                          </p:stCondLst>
                                        </p:cTn>
                                        <p:tgtEl>
                                          <p:spTgt spid="9219"/>
                                        </p:tgtEl>
                                        <p:attrNameLst>
                                          <p:attrName>r</p:attrName>
                                        </p:attrNameLst>
                                      </p:cBhvr>
                                    </p:animRot>
                                    <p:animRot by="-240000">
                                      <p:cBhvr>
                                        <p:cTn dur="200" fill="hold" id="48">
                                          <p:stCondLst>
                                            <p:cond delay="600"/>
                                          </p:stCondLst>
                                        </p:cTn>
                                        <p:tgtEl>
                                          <p:spTgt spid="9219"/>
                                        </p:tgtEl>
                                        <p:attrNameLst>
                                          <p:attrName>r</p:attrName>
                                        </p:attrNameLst>
                                      </p:cBhvr>
                                    </p:animRot>
                                    <p:animRot by="120000">
                                      <p:cBhvr>
                                        <p:cTn dur="200" fill="hold" id="49">
                                          <p:stCondLst>
                                            <p:cond delay="800"/>
                                          </p:stCondLst>
                                        </p:cTn>
                                        <p:tgtEl>
                                          <p:spTgt spid="9219"/>
                                        </p:tgtEl>
                                        <p:attrNameLst>
                                          <p:attrName>r</p:attrName>
                                        </p:attrNameLst>
                                      </p:cBhvr>
                                    </p:animRot>
                                  </p:childTnLst>
                                </p:cTn>
                              </p:par>
                            </p:childTnLst>
                          </p:cTn>
                        </p:par>
                      </p:childTnLst>
                    </p:cTn>
                  </p:par>
                  <p:par>
                    <p:cTn fill="hold" id="50">
                      <p:stCondLst>
                        <p:cond delay="indefinite"/>
                      </p:stCondLst>
                      <p:childTnLst>
                        <p:par>
                          <p:cTn fill="hold" id="51">
                            <p:stCondLst>
                              <p:cond delay="0"/>
                            </p:stCondLst>
                            <p:childTnLst>
                              <p:par>
                                <p:cTn fill="hold" grpId="0" id="52" nodeType="clickEffect" presetClass="entr" presetID="10" presetSubtype="0">
                                  <p:stCondLst>
                                    <p:cond delay="0"/>
                                  </p:stCondLst>
                                  <p:childTnLst>
                                    <p:set>
                                      <p:cBhvr>
                                        <p:cTn dur="1" fill="hold" id="53">
                                          <p:stCondLst>
                                            <p:cond delay="0"/>
                                          </p:stCondLst>
                                        </p:cTn>
                                        <p:tgtEl>
                                          <p:spTgt spid="3">
                                            <p:txEl>
                                              <p:pRg end="6" st="6"/>
                                            </p:txEl>
                                          </p:spTgt>
                                        </p:tgtEl>
                                        <p:attrNameLst>
                                          <p:attrName>style.visibility</p:attrName>
                                        </p:attrNameLst>
                                      </p:cBhvr>
                                      <p:to>
                                        <p:strVal val="visible"/>
                                      </p:to>
                                    </p:set>
                                    <p:animEffect filter="fade" transition="in">
                                      <p:cBhvr>
                                        <p:cTn dur="500" id="54"/>
                                        <p:tgtEl>
                                          <p:spTgt spid="3">
                                            <p:txEl>
                                              <p:pRg end="6" st="6"/>
                                            </p:txEl>
                                          </p:spTgt>
                                        </p:tgtEl>
                                      </p:cBhvr>
                                    </p:animEffect>
                                  </p:childTnLst>
                                </p:cTn>
                              </p:par>
                              <p:par>
                                <p:cTn fill="hold" grpId="0" id="55" nodeType="withEffect" presetClass="entr" presetID="10" presetSubtype="0">
                                  <p:stCondLst>
                                    <p:cond delay="0"/>
                                  </p:stCondLst>
                                  <p:childTnLst>
                                    <p:set>
                                      <p:cBhvr>
                                        <p:cTn dur="1" fill="hold" id="56">
                                          <p:stCondLst>
                                            <p:cond delay="0"/>
                                          </p:stCondLst>
                                        </p:cTn>
                                        <p:tgtEl>
                                          <p:spTgt spid="3">
                                            <p:txEl>
                                              <p:pRg end="7" st="7"/>
                                            </p:txEl>
                                          </p:spTgt>
                                        </p:tgtEl>
                                        <p:attrNameLst>
                                          <p:attrName>style.visibility</p:attrName>
                                        </p:attrNameLst>
                                      </p:cBhvr>
                                      <p:to>
                                        <p:strVal val="visible"/>
                                      </p:to>
                                    </p:set>
                                    <p:animEffect filter="fade" transition="in">
                                      <p:cBhvr>
                                        <p:cTn dur="500" id="57"/>
                                        <p:tgtEl>
                                          <p:spTgt spid="3">
                                            <p:txEl>
                                              <p:pRg end="7" st="7"/>
                                            </p:txEl>
                                          </p:spTgt>
                                        </p:tgtEl>
                                      </p:cBhvr>
                                    </p:animEffect>
                                  </p:childTnLst>
                                </p:cTn>
                              </p:par>
                              <p:par>
                                <p:cTn fill="hold" id="58" nodeType="withEffect" presetClass="entr" presetID="10" presetSubtype="0">
                                  <p:stCondLst>
                                    <p:cond delay="0"/>
                                  </p:stCondLst>
                                  <p:childTnLst>
                                    <p:set>
                                      <p:cBhvr>
                                        <p:cTn dur="1" fill="hold" id="59">
                                          <p:stCondLst>
                                            <p:cond delay="0"/>
                                          </p:stCondLst>
                                        </p:cTn>
                                        <p:tgtEl>
                                          <p:spTgt spid="9221"/>
                                        </p:tgtEl>
                                        <p:attrNameLst>
                                          <p:attrName>style.visibility</p:attrName>
                                        </p:attrNameLst>
                                      </p:cBhvr>
                                      <p:to>
                                        <p:strVal val="visible"/>
                                      </p:to>
                                    </p:set>
                                    <p:animEffect filter="fade" transition="in">
                                      <p:cBhvr>
                                        <p:cTn dur="500" id="60"/>
                                        <p:tgtEl>
                                          <p:spTgt spid="9221"/>
                                        </p:tgtEl>
                                      </p:cBhvr>
                                    </p:animEffect>
                                  </p:childTnLst>
                                </p:cTn>
                              </p:par>
                            </p:childTnLst>
                          </p:cTn>
                        </p:par>
                      </p:childTnLst>
                    </p:cTn>
                  </p:par>
                  <p:par>
                    <p:cTn fill="hold" id="61">
                      <p:stCondLst>
                        <p:cond delay="indefinite"/>
                      </p:stCondLst>
                      <p:childTnLst>
                        <p:par>
                          <p:cTn fill="hold" id="62">
                            <p:stCondLst>
                              <p:cond delay="0"/>
                            </p:stCondLst>
                            <p:childTnLst>
                              <p:par>
                                <p:cTn fill="hold" grpId="0" id="63" nodeType="clickEffect" presetClass="entr" presetID="10" presetSubtype="0">
                                  <p:stCondLst>
                                    <p:cond delay="0"/>
                                  </p:stCondLst>
                                  <p:childTnLst>
                                    <p:set>
                                      <p:cBhvr>
                                        <p:cTn dur="1" fill="hold" id="64">
                                          <p:stCondLst>
                                            <p:cond delay="0"/>
                                          </p:stCondLst>
                                        </p:cTn>
                                        <p:tgtEl>
                                          <p:spTgt spid="3">
                                            <p:txEl>
                                              <p:pRg end="8" st="8"/>
                                            </p:txEl>
                                          </p:spTgt>
                                        </p:tgtEl>
                                        <p:attrNameLst>
                                          <p:attrName>style.visibility</p:attrName>
                                        </p:attrNameLst>
                                      </p:cBhvr>
                                      <p:to>
                                        <p:strVal val="visible"/>
                                      </p:to>
                                    </p:set>
                                    <p:animEffect filter="fade" transition="in">
                                      <p:cBhvr>
                                        <p:cTn dur="500" id="65"/>
                                        <p:tgtEl>
                                          <p:spTgt spid="3">
                                            <p:txEl>
                                              <p:pRg end="8" st="8"/>
                                            </p:txEl>
                                          </p:spTgt>
                                        </p:tgtEl>
                                      </p:cBhvr>
                                    </p:animEffect>
                                  </p:childTnLst>
                                </p:cTn>
                              </p:par>
                              <p:par>
                                <p:cTn fill="hold" grpId="0" id="66" nodeType="withEffect" presetClass="entr" presetID="10" presetSubtype="0">
                                  <p:stCondLst>
                                    <p:cond delay="0"/>
                                  </p:stCondLst>
                                  <p:childTnLst>
                                    <p:set>
                                      <p:cBhvr>
                                        <p:cTn dur="1" fill="hold" id="67">
                                          <p:stCondLst>
                                            <p:cond delay="0"/>
                                          </p:stCondLst>
                                        </p:cTn>
                                        <p:tgtEl>
                                          <p:spTgt spid="3">
                                            <p:txEl>
                                              <p:pRg end="9" st="9"/>
                                            </p:txEl>
                                          </p:spTgt>
                                        </p:tgtEl>
                                        <p:attrNameLst>
                                          <p:attrName>style.visibility</p:attrName>
                                        </p:attrNameLst>
                                      </p:cBhvr>
                                      <p:to>
                                        <p:strVal val="visible"/>
                                      </p:to>
                                    </p:set>
                                    <p:animEffect filter="fade" transition="in">
                                      <p:cBhvr>
                                        <p:cTn dur="500" id="68"/>
                                        <p:tgtEl>
                                          <p:spTgt spid="3">
                                            <p:txEl>
                                              <p:pRg end="9" st="9"/>
                                            </p:txEl>
                                          </p:spTgt>
                                        </p:tgtEl>
                                      </p:cBhvr>
                                    </p:animEffect>
                                  </p:childTnLst>
                                </p:cTn>
                              </p:par>
                              <p:par>
                                <p:cTn fill="hold" grpId="0" id="69" nodeType="withEffect" presetClass="entr" presetID="10" presetSubtype="0">
                                  <p:stCondLst>
                                    <p:cond delay="0"/>
                                  </p:stCondLst>
                                  <p:childTnLst>
                                    <p:set>
                                      <p:cBhvr>
                                        <p:cTn dur="1" fill="hold" id="70">
                                          <p:stCondLst>
                                            <p:cond delay="0"/>
                                          </p:stCondLst>
                                        </p:cTn>
                                        <p:tgtEl>
                                          <p:spTgt spid="3">
                                            <p:txEl>
                                              <p:pRg end="10" st="10"/>
                                            </p:txEl>
                                          </p:spTgt>
                                        </p:tgtEl>
                                        <p:attrNameLst>
                                          <p:attrName>style.visibility</p:attrName>
                                        </p:attrNameLst>
                                      </p:cBhvr>
                                      <p:to>
                                        <p:strVal val="visible"/>
                                      </p:to>
                                    </p:set>
                                    <p:animEffect filter="fade" transition="in">
                                      <p:cBhvr>
                                        <p:cTn dur="500" id="71"/>
                                        <p:tgtEl>
                                          <p:spTgt spid="3">
                                            <p:txEl>
                                              <p:pRg end="10" st="10"/>
                                            </p:txEl>
                                          </p:spTgt>
                                        </p:tgtEl>
                                      </p:cBhvr>
                                    </p:animEffect>
                                  </p:childTnLst>
                                </p:cTn>
                              </p:par>
                              <p:par>
                                <p:cTn fill="hold" id="72" nodeType="withEffect" presetClass="entr" presetID="10" presetSubtype="0">
                                  <p:stCondLst>
                                    <p:cond delay="0"/>
                                  </p:stCondLst>
                                  <p:childTnLst>
                                    <p:set>
                                      <p:cBhvr>
                                        <p:cTn dur="1" fill="hold" id="73">
                                          <p:stCondLst>
                                            <p:cond delay="0"/>
                                          </p:stCondLst>
                                        </p:cTn>
                                        <p:tgtEl>
                                          <p:spTgt spid="9222"/>
                                        </p:tgtEl>
                                        <p:attrNameLst>
                                          <p:attrName>style.visibility</p:attrName>
                                        </p:attrNameLst>
                                      </p:cBhvr>
                                      <p:to>
                                        <p:strVal val="visible"/>
                                      </p:to>
                                    </p:set>
                                    <p:animEffect filter="fade" transition="in">
                                      <p:cBhvr>
                                        <p:cTn dur="500" id="74"/>
                                        <p:tgtEl>
                                          <p:spTgt spid="92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Lst>
  </p:timing>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242" name="Picture 2"/>
          <p:cNvPicPr>
            <a:picLocks noChangeArrowheads="1" noChangeAspect="1"/>
          </p:cNvPicPr>
          <p:nvPr/>
        </p:nvPicPr>
        <p:blipFill rotWithShape="1">
          <a:blip r:embed="rId2">
            <a:extLst>
              <a:ext uri="{28A0092B-C50C-407E-A947-70E740481C1C}">
                <a14:useLocalDpi xmlns:a14="http://schemas.microsoft.com/office/drawing/2010/main" val="0"/>
              </a:ext>
            </a:extLst>
          </a:blip>
          <a:srcRect b="29" l="-363"/>
          <a:stretch/>
        </p:blipFill>
        <p:spPr bwMode="auto">
          <a:xfrm>
            <a:off x="4752109" y="838200"/>
            <a:ext cx="422433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228600" y="-304800"/>
            <a:ext cx="7772400" cy="1143000"/>
          </a:xfrm>
        </p:spPr>
        <p:txBody>
          <a:bodyPr>
            <a:normAutofit/>
          </a:bodyPr>
          <a:lstStyle/>
          <a:p>
            <a:pPr lvl="0"/>
            <a:r>
              <a:rPr b="1" dirty="0" kern="1200" lang="en-US" smtClean="0">
                <a:solidFill>
                  <a:schemeClr val="tx1"/>
                </a:solidFill>
                <a:effectLst/>
              </a:rPr>
              <a:t>General Livestock</a:t>
            </a:r>
            <a:endParaRPr dirty="0" lang="en-US"/>
          </a:p>
        </p:txBody>
      </p:sp>
      <p:sp>
        <p:nvSpPr>
          <p:cNvPr id="3" name="Content Placeholder 2"/>
          <p:cNvSpPr>
            <a:spLocks noGrp="1"/>
          </p:cNvSpPr>
          <p:nvPr>
            <p:ph idx="1" sz="quarter"/>
          </p:nvPr>
        </p:nvSpPr>
        <p:spPr>
          <a:xfrm>
            <a:off x="152400" y="762000"/>
            <a:ext cx="6096000" cy="5791200"/>
          </a:xfrm>
        </p:spPr>
        <p:txBody>
          <a:bodyPr>
            <a:normAutofit lnSpcReduction="10000"/>
          </a:bodyPr>
          <a:lstStyle/>
          <a:p>
            <a:pPr eaLnBrk="1" hangingPunct="1" latinLnBrk="0" rtl="0"/>
            <a:r>
              <a:rPr b="1" dirty="0" kern="1200" kumimoji="0" lang="en-US" smtClean="0" sz="3500">
                <a:solidFill>
                  <a:schemeClr val="tx1"/>
                </a:solidFill>
                <a:effectLst/>
              </a:rPr>
              <a:t>Balling Gun </a:t>
            </a:r>
          </a:p>
          <a:p>
            <a:pPr lvl="1"/>
            <a:r>
              <a:rPr dirty="0" lang="en-US" smtClean="0"/>
              <a:t>Used as a “l</a:t>
            </a:r>
            <a:r>
              <a:rPr dirty="0" kern="1200" kumimoji="0" lang="en-US" smtClean="0">
                <a:solidFill>
                  <a:schemeClr val="tx1"/>
                </a:solidFill>
                <a:effectLst/>
              </a:rPr>
              <a:t>arge animal </a:t>
            </a:r>
            <a:r>
              <a:rPr dirty="0" err="1" kern="1200" kumimoji="0" lang="en-US" smtClean="0">
                <a:solidFill>
                  <a:schemeClr val="tx1"/>
                </a:solidFill>
                <a:effectLst/>
              </a:rPr>
              <a:t>piller</a:t>
            </a:r>
            <a:r>
              <a:rPr dirty="0" kern="1200" kumimoji="0" lang="en-US" smtClean="0">
                <a:solidFill>
                  <a:schemeClr val="tx1"/>
                </a:solidFill>
                <a:effectLst/>
              </a:rPr>
              <a:t>” to </a:t>
            </a:r>
            <a:br>
              <a:rPr dirty="0" kern="1200" kumimoji="0" lang="en-US" smtClean="0">
                <a:solidFill>
                  <a:schemeClr val="tx1"/>
                </a:solidFill>
                <a:effectLst/>
              </a:rPr>
            </a:br>
            <a:r>
              <a:rPr dirty="0" kern="1200" kumimoji="0" lang="en-US" smtClean="0">
                <a:solidFill>
                  <a:schemeClr val="tx1"/>
                </a:solidFill>
                <a:effectLst/>
              </a:rPr>
              <a:t>administer medications including </a:t>
            </a:r>
            <a:r>
              <a:rPr dirty="0" err="1" kern="1200" kumimoji="0" lang="en-US" smtClean="0">
                <a:solidFill>
                  <a:schemeClr val="tx1"/>
                </a:solidFill>
                <a:effectLst/>
              </a:rPr>
              <a:t>dewormer</a:t>
            </a:r>
            <a:endParaRPr dirty="0" kern="1200" kumimoji="0" lang="en-US" smtClean="0">
              <a:solidFill>
                <a:schemeClr val="tx1"/>
              </a:solidFill>
              <a:effectLst/>
            </a:endParaRPr>
          </a:p>
          <a:p>
            <a:endParaRPr dirty="0" lang="en-US" smtClean="0" sz="3500"/>
          </a:p>
          <a:p>
            <a:endParaRPr dirty="0" lang="en-US" smtClean="0" sz="3500"/>
          </a:p>
          <a:p>
            <a:r>
              <a:rPr b="1" dirty="0" lang="en-US" smtClean="0" sz="3500"/>
              <a:t>Hoof  Trimmer </a:t>
            </a:r>
          </a:p>
          <a:p>
            <a:pPr lvl="1"/>
            <a:r>
              <a:rPr dirty="0" lang="en-US" smtClean="0"/>
              <a:t>Used </a:t>
            </a:r>
            <a:r>
              <a:rPr dirty="0" lang="en-US"/>
              <a:t>to trim </a:t>
            </a:r>
            <a:r>
              <a:rPr dirty="0" lang="en-US" smtClean="0"/>
              <a:t>hooves</a:t>
            </a:r>
            <a:r>
              <a:rPr dirty="0" lang="en-US"/>
              <a:t> </a:t>
            </a:r>
            <a:r>
              <a:rPr dirty="0" lang="en-US" smtClean="0"/>
              <a:t>of sheep and goats</a:t>
            </a:r>
            <a:endParaRPr dirty="0" lang="en-US"/>
          </a:p>
          <a:p>
            <a:pPr eaLnBrk="1" hangingPunct="1" latinLnBrk="0" rtl="0"/>
            <a:endParaRPr dirty="0" lang="en-US" smtClean="0" sz="3500"/>
          </a:p>
          <a:p>
            <a:pPr eaLnBrk="1" hangingPunct="1" latinLnBrk="0" rtl="0"/>
            <a:endParaRPr dirty="0" lang="en-US" sz="3500"/>
          </a:p>
          <a:p>
            <a:pPr eaLnBrk="1" hangingPunct="1" latinLnBrk="0" rtl="0"/>
            <a:r>
              <a:rPr b="1" dirty="0" kern="1200" kumimoji="0" lang="en-US" smtClean="0" sz="3500">
                <a:solidFill>
                  <a:schemeClr val="tx1"/>
                </a:solidFill>
                <a:effectLst/>
              </a:rPr>
              <a:t>Animal Clippers</a:t>
            </a:r>
          </a:p>
          <a:p>
            <a:pPr lvl="1"/>
            <a:r>
              <a:rPr dirty="0" lang="en-US" smtClean="0"/>
              <a:t>To clip hair of a surgical site</a:t>
            </a:r>
            <a:endParaRPr dirty="0" lang="en-US" smtClean="0">
              <a:effectLst/>
            </a:endParaRPr>
          </a:p>
        </p:txBody>
      </p:sp>
      <p:pic>
        <p:nvPicPr>
          <p:cNvPr id="10243" name="Picture 3"/>
          <p:cNvPicPr>
            <a:picLocks noChangeArrowheads="1" noChangeAspect="1"/>
          </p:cNvPicPr>
          <p:nvPr/>
        </p:nvPicPr>
        <p:blipFill rotWithShape="1">
          <a:blip r:embed="rId3">
            <a:extLst>
              <a:ext uri="{28A0092B-C50C-407E-A947-70E740481C1C}">
                <a14:useLocalDpi xmlns:a14="http://schemas.microsoft.com/office/drawing/2010/main" val="0"/>
              </a:ext>
            </a:extLst>
          </a:blip>
          <a:stretch/>
        </p:blipFill>
        <p:spPr bwMode="auto">
          <a:xfrm rot="16200000">
            <a:off x="4911090" y="3474720"/>
            <a:ext cx="2857500" cy="2926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10244" name="Picture 4"/>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40901" y="2286000"/>
            <a:ext cx="3589259" cy="2330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Tree>
    <p:extLst>
      <p:ext uri="{BB962C8B-B14F-4D97-AF65-F5344CB8AC3E}">
        <p14:creationId xmlns:p14="http://schemas.microsoft.com/office/powerpoint/2010/main" val="2978534160"/>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
                                            <p:txEl>
                                              <p:pRg end="1" st="1"/>
                                            </p:txEl>
                                          </p:spTgt>
                                        </p:tgtEl>
                                        <p:attrNameLst>
                                          <p:attrName>style.visibility</p:attrName>
                                        </p:attrNameLst>
                                      </p:cBhvr>
                                      <p:to>
                                        <p:strVal val="visible"/>
                                      </p:to>
                                    </p:set>
                                    <p:animEffect filter="fade" transition="in">
                                      <p:cBhvr>
                                        <p:cTn dur="500" id="10"/>
                                        <p:tgtEl>
                                          <p:spTgt spid="3">
                                            <p:txEl>
                                              <p:pRg end="1" st="1"/>
                                            </p:txEl>
                                          </p:spTgt>
                                        </p:tgtEl>
                                      </p:cBhvr>
                                    </p:animEffect>
                                  </p:childTnLst>
                                </p:cTn>
                              </p:par>
                              <p:par>
                                <p:cTn fill="hold" id="11" nodeType="withEffect" presetClass="entr" presetID="10" presetSubtype="0">
                                  <p:stCondLst>
                                    <p:cond delay="0"/>
                                  </p:stCondLst>
                                  <p:childTnLst>
                                    <p:set>
                                      <p:cBhvr>
                                        <p:cTn dur="1" fill="hold" id="12">
                                          <p:stCondLst>
                                            <p:cond delay="0"/>
                                          </p:stCondLst>
                                        </p:cTn>
                                        <p:tgtEl>
                                          <p:spTgt spid="10242"/>
                                        </p:tgtEl>
                                        <p:attrNameLst>
                                          <p:attrName>style.visibility</p:attrName>
                                        </p:attrNameLst>
                                      </p:cBhvr>
                                      <p:to>
                                        <p:strVal val="visible"/>
                                      </p:to>
                                    </p:set>
                                    <p:animEffect filter="fade" transition="in">
                                      <p:cBhvr>
                                        <p:cTn dur="500" id="13"/>
                                        <p:tgtEl>
                                          <p:spTgt spid="10242"/>
                                        </p:tgtEl>
                                      </p:cBhvr>
                                    </p:animEffect>
                                  </p:childTnLst>
                                </p:cTn>
                              </p:par>
                            </p:childTnLst>
                          </p:cTn>
                        </p:par>
                      </p:childTnLst>
                    </p:cTn>
                  </p:par>
                  <p:par>
                    <p:cTn fill="hold" id="14">
                      <p:stCondLst>
                        <p:cond delay="indefinite"/>
                      </p:stCondLst>
                      <p:childTnLst>
                        <p:par>
                          <p:cTn fill="hold" id="15">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3">
                                            <p:txEl>
                                              <p:pRg end="4" st="4"/>
                                            </p:txEl>
                                          </p:spTgt>
                                        </p:tgtEl>
                                        <p:attrNameLst>
                                          <p:attrName>style.visibility</p:attrName>
                                        </p:attrNameLst>
                                      </p:cBhvr>
                                      <p:to>
                                        <p:strVal val="visible"/>
                                      </p:to>
                                    </p:set>
                                    <p:animEffect filter="fade" transition="in">
                                      <p:cBhvr>
                                        <p:cTn dur="500" id="18"/>
                                        <p:tgtEl>
                                          <p:spTgt spid="3">
                                            <p:txEl>
                                              <p:pRg end="4" st="4"/>
                                            </p:txEl>
                                          </p:spTgt>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
                                            <p:txEl>
                                              <p:pRg end="5" st="5"/>
                                            </p:txEl>
                                          </p:spTgt>
                                        </p:tgtEl>
                                        <p:attrNameLst>
                                          <p:attrName>style.visibility</p:attrName>
                                        </p:attrNameLst>
                                      </p:cBhvr>
                                      <p:to>
                                        <p:strVal val="visible"/>
                                      </p:to>
                                    </p:set>
                                    <p:animEffect filter="fade" transition="in">
                                      <p:cBhvr>
                                        <p:cTn dur="500" id="21"/>
                                        <p:tgtEl>
                                          <p:spTgt spid="3">
                                            <p:txEl>
                                              <p:pRg end="5" st="5"/>
                                            </p:txEl>
                                          </p:spTgt>
                                        </p:tgtEl>
                                      </p:cBhvr>
                                    </p:animEffect>
                                  </p:childTnLst>
                                </p:cTn>
                              </p:par>
                              <p:par>
                                <p:cTn fill="hold" id="22" nodeType="withEffect" presetClass="entr" presetID="10" presetSubtype="0">
                                  <p:stCondLst>
                                    <p:cond delay="0"/>
                                  </p:stCondLst>
                                  <p:childTnLst>
                                    <p:set>
                                      <p:cBhvr>
                                        <p:cTn dur="1" fill="hold" id="23">
                                          <p:stCondLst>
                                            <p:cond delay="0"/>
                                          </p:stCondLst>
                                        </p:cTn>
                                        <p:tgtEl>
                                          <p:spTgt spid="10244"/>
                                        </p:tgtEl>
                                        <p:attrNameLst>
                                          <p:attrName>style.visibility</p:attrName>
                                        </p:attrNameLst>
                                      </p:cBhvr>
                                      <p:to>
                                        <p:strVal val="visible"/>
                                      </p:to>
                                    </p:set>
                                    <p:animEffect filter="fade" transition="in">
                                      <p:cBhvr>
                                        <p:cTn dur="500" id="24"/>
                                        <p:tgtEl>
                                          <p:spTgt spid="10244"/>
                                        </p:tgtEl>
                                      </p:cBhvr>
                                    </p:animEffect>
                                  </p:childTnLst>
                                </p:cTn>
                              </p:par>
                            </p:childTnLst>
                          </p:cTn>
                        </p:par>
                      </p:childTnLst>
                    </p:cTn>
                  </p:par>
                  <p:par>
                    <p:cTn fill="hold" id="25">
                      <p:stCondLst>
                        <p:cond delay="indefinite"/>
                      </p:stCondLst>
                      <p:childTnLst>
                        <p:par>
                          <p:cTn fill="hold" id="26">
                            <p:stCondLst>
                              <p:cond delay="0"/>
                            </p:stCondLst>
                            <p:childTnLst>
                              <p:par>
                                <p:cTn fill="hold" grpId="0" id="27" nodeType="clickEffect" presetClass="entr" presetID="10" presetSubtype="0">
                                  <p:stCondLst>
                                    <p:cond delay="0"/>
                                  </p:stCondLst>
                                  <p:childTnLst>
                                    <p:set>
                                      <p:cBhvr>
                                        <p:cTn dur="1" fill="hold" id="28">
                                          <p:stCondLst>
                                            <p:cond delay="0"/>
                                          </p:stCondLst>
                                        </p:cTn>
                                        <p:tgtEl>
                                          <p:spTgt spid="3">
                                            <p:txEl>
                                              <p:pRg end="8" st="8"/>
                                            </p:txEl>
                                          </p:spTgt>
                                        </p:tgtEl>
                                        <p:attrNameLst>
                                          <p:attrName>style.visibility</p:attrName>
                                        </p:attrNameLst>
                                      </p:cBhvr>
                                      <p:to>
                                        <p:strVal val="visible"/>
                                      </p:to>
                                    </p:set>
                                    <p:animEffect filter="fade" transition="in">
                                      <p:cBhvr>
                                        <p:cTn dur="500" id="29"/>
                                        <p:tgtEl>
                                          <p:spTgt spid="3">
                                            <p:txEl>
                                              <p:pRg end="8" st="8"/>
                                            </p:txEl>
                                          </p:spTgt>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3">
                                            <p:txEl>
                                              <p:pRg end="9" st="9"/>
                                            </p:txEl>
                                          </p:spTgt>
                                        </p:tgtEl>
                                        <p:attrNameLst>
                                          <p:attrName>style.visibility</p:attrName>
                                        </p:attrNameLst>
                                      </p:cBhvr>
                                      <p:to>
                                        <p:strVal val="visible"/>
                                      </p:to>
                                    </p:set>
                                    <p:animEffect filter="fade" transition="in">
                                      <p:cBhvr>
                                        <p:cTn dur="500" id="32"/>
                                        <p:tgtEl>
                                          <p:spTgt spid="3">
                                            <p:txEl>
                                              <p:pRg end="9" st="9"/>
                                            </p:txEl>
                                          </p:spTgt>
                                        </p:tgtEl>
                                      </p:cBhvr>
                                    </p:animEffect>
                                  </p:childTnLst>
                                </p:cTn>
                              </p:par>
                              <p:par>
                                <p:cTn fill="hold" id="33" nodeType="withEffect" presetClass="entr" presetID="10" presetSubtype="0">
                                  <p:stCondLst>
                                    <p:cond delay="0"/>
                                  </p:stCondLst>
                                  <p:childTnLst>
                                    <p:set>
                                      <p:cBhvr>
                                        <p:cTn dur="1" fill="hold" id="34">
                                          <p:stCondLst>
                                            <p:cond delay="0"/>
                                          </p:stCondLst>
                                        </p:cTn>
                                        <p:tgtEl>
                                          <p:spTgt spid="10243"/>
                                        </p:tgtEl>
                                        <p:attrNameLst>
                                          <p:attrName>style.visibility</p:attrName>
                                        </p:attrNameLst>
                                      </p:cBhvr>
                                      <p:to>
                                        <p:strVal val="visible"/>
                                      </p:to>
                                    </p:set>
                                    <p:animEffect filter="fade" transition="in">
                                      <p:cBhvr>
                                        <p:cTn dur="500" id="35"/>
                                        <p:tgtEl>
                                          <p:spTgt spid="102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464127"/>
            <a:ext cx="777240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6716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013" y="122903"/>
            <a:ext cx="4495800" cy="656482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ounded Rectangular Callout 10"/>
          <p:cNvSpPr/>
          <p:nvPr/>
        </p:nvSpPr>
        <p:spPr>
          <a:xfrm>
            <a:off x="4793226" y="1219200"/>
            <a:ext cx="3886200" cy="3276600"/>
          </a:xfrm>
          <a:prstGeom prst="wedgeRoundRectCallout">
            <a:avLst>
              <a:gd name="adj1" fmla="val -74723"/>
              <a:gd name="adj2" fmla="val 17789"/>
              <a:gd name="adj3" fmla="val 16667"/>
            </a:avLst>
          </a:prstGeom>
          <a:solidFill>
            <a:srgbClr val="C00000">
              <a:alpha val="89000"/>
            </a:srgbClr>
          </a:solidFill>
          <a:ln w="412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smtClean="0">
                <a:solidFill>
                  <a:schemeClr val="bg1"/>
                </a:solidFill>
                <a:latin typeface="Arial Black" pitchFamily="34" charset="0"/>
              </a:rPr>
              <a:t>Name That Tool!</a:t>
            </a:r>
            <a:endParaRPr lang="en-US" sz="7200" b="1" dirty="0">
              <a:solidFill>
                <a:schemeClr val="bg1"/>
              </a:solidFill>
              <a:latin typeface="Arial Black" pitchFamily="34" charset="0"/>
            </a:endParaRPr>
          </a:p>
        </p:txBody>
      </p:sp>
    </p:spTree>
    <p:extLst>
      <p:ext uri="{BB962C8B-B14F-4D97-AF65-F5344CB8AC3E}">
        <p14:creationId xmlns:p14="http://schemas.microsoft.com/office/powerpoint/2010/main" val="3607708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755" y="762000"/>
            <a:ext cx="7660778" cy="5181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537393" y="5943600"/>
            <a:ext cx="8061502"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 tool(s) is being used?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p:cNvSpPr/>
          <p:nvPr/>
        </p:nvSpPr>
        <p:spPr>
          <a:xfrm>
            <a:off x="24581" y="0"/>
            <a:ext cx="225895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 point</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717328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4800"/>
            <a:ext cx="7772400" cy="1362075"/>
          </a:xfrm>
        </p:spPr>
        <p:txBody>
          <a:bodyPr/>
          <a:lstStyle/>
          <a:p>
            <a:pPr lvl="0" algn="ctr"/>
            <a:r>
              <a:rPr lang="en-US" b="1" u="sng" dirty="0"/>
              <a:t>Types of Tools and </a:t>
            </a:r>
            <a:r>
              <a:rPr lang="en-US" b="1" u="sng" dirty="0" smtClean="0"/>
              <a:t>Equipment</a:t>
            </a:r>
            <a:endParaRPr lang="en-US" dirty="0"/>
          </a:p>
        </p:txBody>
      </p:sp>
      <p:sp>
        <p:nvSpPr>
          <p:cNvPr id="4" name="Subtitle 2"/>
          <p:cNvSpPr>
            <a:spLocks noGrp="1"/>
          </p:cNvSpPr>
          <p:nvPr>
            <p:ph type="body" idx="1"/>
          </p:nvPr>
        </p:nvSpPr>
        <p:spPr>
          <a:xfrm>
            <a:off x="152400" y="2438400"/>
            <a:ext cx="9296400" cy="4343400"/>
          </a:xfrm>
        </p:spPr>
        <p:txBody>
          <a:bodyPr>
            <a:noAutofit/>
          </a:bodyPr>
          <a:lstStyle/>
          <a:p>
            <a:pPr lvl="0" algn="l">
              <a:lnSpc>
                <a:spcPct val="150000"/>
              </a:lnSpc>
            </a:pPr>
            <a:r>
              <a:rPr lang="en-US" sz="2600" b="1" u="sng" dirty="0" smtClean="0">
                <a:solidFill>
                  <a:schemeClr val="accent1">
                    <a:lumMod val="75000"/>
                  </a:schemeClr>
                </a:solidFill>
                <a:latin typeface="Arial Narrow" pitchFamily="34" charset="0"/>
              </a:rPr>
              <a:t>Diagnostic</a:t>
            </a:r>
            <a:r>
              <a:rPr lang="en-US" sz="2600" dirty="0" smtClean="0">
                <a:solidFill>
                  <a:schemeClr val="tx1"/>
                </a:solidFill>
                <a:latin typeface="Arial Narrow" pitchFamily="34" charset="0"/>
              </a:rPr>
              <a:t>: used to </a:t>
            </a:r>
            <a:r>
              <a:rPr lang="en-US" sz="2600" u="sng" dirty="0" smtClean="0">
                <a:solidFill>
                  <a:schemeClr val="tx1"/>
                </a:solidFill>
                <a:latin typeface="Arial Narrow" pitchFamily="34" charset="0"/>
              </a:rPr>
              <a:t>identify</a:t>
            </a:r>
            <a:r>
              <a:rPr lang="en-US" sz="2600" dirty="0" smtClean="0">
                <a:solidFill>
                  <a:schemeClr val="tx1"/>
                </a:solidFill>
                <a:latin typeface="Arial Narrow" pitchFamily="34" charset="0"/>
              </a:rPr>
              <a:t>, </a:t>
            </a:r>
            <a:r>
              <a:rPr lang="en-US" sz="2600" u="sng" dirty="0" smtClean="0">
                <a:solidFill>
                  <a:schemeClr val="tx1"/>
                </a:solidFill>
                <a:latin typeface="Arial Narrow" pitchFamily="34" charset="0"/>
              </a:rPr>
              <a:t>detect</a:t>
            </a:r>
            <a:r>
              <a:rPr lang="en-US" sz="2600" dirty="0" smtClean="0">
                <a:solidFill>
                  <a:schemeClr val="tx1"/>
                </a:solidFill>
                <a:latin typeface="Arial Narrow" pitchFamily="34" charset="0"/>
              </a:rPr>
              <a:t> and/or </a:t>
            </a:r>
            <a:r>
              <a:rPr lang="en-US" sz="2600" u="sng" dirty="0" smtClean="0">
                <a:solidFill>
                  <a:schemeClr val="tx1"/>
                </a:solidFill>
                <a:latin typeface="Arial Narrow" pitchFamily="34" charset="0"/>
              </a:rPr>
              <a:t>describe</a:t>
            </a:r>
            <a:r>
              <a:rPr lang="en-US" sz="2600" dirty="0" smtClean="0">
                <a:solidFill>
                  <a:schemeClr val="tx1"/>
                </a:solidFill>
                <a:latin typeface="Arial Narrow" pitchFamily="34" charset="0"/>
              </a:rPr>
              <a:t> possible conditions </a:t>
            </a:r>
          </a:p>
          <a:p>
            <a:pPr lvl="0" algn="l">
              <a:lnSpc>
                <a:spcPct val="150000"/>
              </a:lnSpc>
            </a:pPr>
            <a:r>
              <a:rPr lang="en-US" sz="2600" b="1" u="sng" dirty="0" smtClean="0">
                <a:solidFill>
                  <a:schemeClr val="accent1">
                    <a:lumMod val="75000"/>
                  </a:schemeClr>
                </a:solidFill>
                <a:effectLst/>
                <a:latin typeface="Arial Narrow" pitchFamily="34" charset="0"/>
              </a:rPr>
              <a:t>Surgical</a:t>
            </a:r>
            <a:r>
              <a:rPr lang="en-US" sz="2600" dirty="0" smtClean="0">
                <a:solidFill>
                  <a:schemeClr val="tx1"/>
                </a:solidFill>
                <a:effectLst/>
                <a:latin typeface="Arial Narrow" pitchFamily="34" charset="0"/>
              </a:rPr>
              <a:t>: used to preform  major </a:t>
            </a:r>
            <a:r>
              <a:rPr lang="en-US" sz="2600" u="sng" dirty="0" smtClean="0">
                <a:solidFill>
                  <a:schemeClr val="tx1"/>
                </a:solidFill>
                <a:effectLst/>
                <a:latin typeface="Arial Narrow" pitchFamily="34" charset="0"/>
              </a:rPr>
              <a:t>operations</a:t>
            </a:r>
            <a:r>
              <a:rPr lang="en-US" sz="2600" dirty="0" smtClean="0">
                <a:solidFill>
                  <a:schemeClr val="tx1"/>
                </a:solidFill>
                <a:effectLst/>
                <a:latin typeface="Arial Narrow" pitchFamily="34" charset="0"/>
              </a:rPr>
              <a:t> </a:t>
            </a:r>
          </a:p>
          <a:p>
            <a:pPr lvl="0" algn="l">
              <a:lnSpc>
                <a:spcPct val="150000"/>
              </a:lnSpc>
            </a:pPr>
            <a:r>
              <a:rPr lang="en-US" sz="2600" b="1" u="sng" dirty="0" smtClean="0">
                <a:solidFill>
                  <a:schemeClr val="accent1">
                    <a:lumMod val="75000"/>
                  </a:schemeClr>
                </a:solidFill>
                <a:latin typeface="Arial Narrow" pitchFamily="34" charset="0"/>
              </a:rPr>
              <a:t>Treatment</a:t>
            </a:r>
            <a:r>
              <a:rPr lang="en-US" sz="2600" dirty="0" smtClean="0">
                <a:solidFill>
                  <a:schemeClr val="tx1"/>
                </a:solidFill>
                <a:latin typeface="Arial Narrow" pitchFamily="34" charset="0"/>
              </a:rPr>
              <a:t>: used to </a:t>
            </a:r>
            <a:r>
              <a:rPr lang="en-US" sz="2600" u="sng" dirty="0" smtClean="0">
                <a:solidFill>
                  <a:schemeClr val="tx1"/>
                </a:solidFill>
                <a:latin typeface="Arial Narrow" pitchFamily="34" charset="0"/>
              </a:rPr>
              <a:t>manage</a:t>
            </a:r>
            <a:r>
              <a:rPr lang="en-US" sz="2600" dirty="0" smtClean="0">
                <a:solidFill>
                  <a:schemeClr val="tx1"/>
                </a:solidFill>
                <a:latin typeface="Arial Narrow" pitchFamily="34" charset="0"/>
              </a:rPr>
              <a:t>, </a:t>
            </a:r>
            <a:r>
              <a:rPr lang="en-US" sz="2600" u="sng" dirty="0" smtClean="0">
                <a:solidFill>
                  <a:schemeClr val="tx1"/>
                </a:solidFill>
                <a:latin typeface="Arial Narrow" pitchFamily="34" charset="0"/>
              </a:rPr>
              <a:t>heal</a:t>
            </a:r>
            <a:r>
              <a:rPr lang="en-US" sz="2600" dirty="0" smtClean="0">
                <a:solidFill>
                  <a:schemeClr val="tx1"/>
                </a:solidFill>
                <a:latin typeface="Arial Narrow" pitchFamily="34" charset="0"/>
              </a:rPr>
              <a:t> and/or </a:t>
            </a:r>
            <a:r>
              <a:rPr lang="en-US" sz="2600" u="sng" dirty="0" smtClean="0">
                <a:solidFill>
                  <a:schemeClr val="tx1"/>
                </a:solidFill>
                <a:latin typeface="Arial Narrow" pitchFamily="34" charset="0"/>
              </a:rPr>
              <a:t>correct</a:t>
            </a:r>
            <a:br>
              <a:rPr lang="en-US" sz="2600" u="sng" dirty="0" smtClean="0">
                <a:solidFill>
                  <a:schemeClr val="tx1"/>
                </a:solidFill>
                <a:latin typeface="Arial Narrow" pitchFamily="34" charset="0"/>
              </a:rPr>
            </a:br>
            <a:r>
              <a:rPr lang="en-US" sz="2600" b="1" u="sng" dirty="0" smtClean="0">
                <a:solidFill>
                  <a:schemeClr val="accent1">
                    <a:lumMod val="75000"/>
                  </a:schemeClr>
                </a:solidFill>
                <a:latin typeface="Arial Narrow" pitchFamily="34" charset="0"/>
              </a:rPr>
              <a:t>General/All </a:t>
            </a:r>
            <a:r>
              <a:rPr lang="en-US" sz="2600" b="1" u="sng" dirty="0" smtClean="0">
                <a:solidFill>
                  <a:schemeClr val="accent1">
                    <a:lumMod val="75000"/>
                  </a:schemeClr>
                </a:solidFill>
                <a:latin typeface="Arial Narrow" pitchFamily="34" charset="0"/>
              </a:rPr>
              <a:t>Purpose</a:t>
            </a:r>
            <a:r>
              <a:rPr lang="en-US" sz="2600" dirty="0" smtClean="0">
                <a:solidFill>
                  <a:schemeClr val="tx1"/>
                </a:solidFill>
                <a:latin typeface="Arial Narrow" pitchFamily="34" charset="0"/>
              </a:rPr>
              <a:t>: used in </a:t>
            </a:r>
            <a:r>
              <a:rPr lang="en-US" sz="2600" u="sng" dirty="0" smtClean="0">
                <a:solidFill>
                  <a:schemeClr val="tx1"/>
                </a:solidFill>
                <a:latin typeface="Arial Narrow" pitchFamily="34" charset="0"/>
              </a:rPr>
              <a:t>various</a:t>
            </a:r>
            <a:r>
              <a:rPr lang="en-US" sz="2600" dirty="0" smtClean="0">
                <a:solidFill>
                  <a:schemeClr val="tx1"/>
                </a:solidFill>
                <a:latin typeface="Arial Narrow" pitchFamily="34" charset="0"/>
              </a:rPr>
              <a:t> tasks and treatments </a:t>
            </a:r>
            <a:br>
              <a:rPr lang="en-US" sz="2600" dirty="0" smtClean="0">
                <a:solidFill>
                  <a:schemeClr val="tx1"/>
                </a:solidFill>
                <a:latin typeface="Arial Narrow" pitchFamily="34" charset="0"/>
              </a:rPr>
            </a:br>
            <a:r>
              <a:rPr lang="en-US" sz="2600" i="1" dirty="0" smtClean="0">
                <a:solidFill>
                  <a:schemeClr val="tx1"/>
                </a:solidFill>
                <a:latin typeface="Arial Narrow" pitchFamily="34" charset="0"/>
              </a:rPr>
              <a:t>(could be considered diagnostic, surgical and treatment)</a:t>
            </a:r>
            <a:br>
              <a:rPr lang="en-US" sz="2600" i="1" dirty="0" smtClean="0">
                <a:solidFill>
                  <a:schemeClr val="tx1"/>
                </a:solidFill>
                <a:latin typeface="Arial Narrow" pitchFamily="34" charset="0"/>
              </a:rPr>
            </a:br>
            <a:r>
              <a:rPr lang="en-US" sz="2600" b="1" u="sng" dirty="0" smtClean="0">
                <a:solidFill>
                  <a:schemeClr val="accent1">
                    <a:lumMod val="75000"/>
                  </a:schemeClr>
                </a:solidFill>
                <a:effectLst/>
                <a:latin typeface="Arial Narrow" pitchFamily="34" charset="0"/>
              </a:rPr>
              <a:t>General </a:t>
            </a:r>
            <a:r>
              <a:rPr lang="en-US" sz="2600" b="1" u="sng" dirty="0" smtClean="0">
                <a:solidFill>
                  <a:schemeClr val="accent1">
                    <a:lumMod val="75000"/>
                  </a:schemeClr>
                </a:solidFill>
                <a:effectLst/>
                <a:latin typeface="Arial Narrow" pitchFamily="34" charset="0"/>
              </a:rPr>
              <a:t>Livestock</a:t>
            </a:r>
            <a:r>
              <a:rPr lang="en-US" sz="2600" dirty="0" smtClean="0">
                <a:solidFill>
                  <a:schemeClr val="tx1"/>
                </a:solidFill>
                <a:effectLst/>
                <a:latin typeface="Arial Narrow" pitchFamily="34" charset="0"/>
              </a:rPr>
              <a:t>:</a:t>
            </a:r>
            <a:r>
              <a:rPr lang="en-US" sz="2600" dirty="0" smtClean="0">
                <a:effectLst/>
                <a:latin typeface="Arial Narrow" pitchFamily="34" charset="0"/>
              </a:rPr>
              <a:t> </a:t>
            </a:r>
            <a:r>
              <a:rPr lang="en-US" sz="2600" dirty="0" smtClean="0">
                <a:solidFill>
                  <a:schemeClr val="tx1"/>
                </a:solidFill>
                <a:effectLst/>
                <a:latin typeface="Arial Narrow" pitchFamily="34" charset="0"/>
              </a:rPr>
              <a:t>used on livestock for specific </a:t>
            </a:r>
            <a:r>
              <a:rPr lang="en-US" sz="2600" u="sng" dirty="0" smtClean="0">
                <a:solidFill>
                  <a:schemeClr val="tx1"/>
                </a:solidFill>
                <a:effectLst/>
                <a:latin typeface="Arial Narrow" pitchFamily="34" charset="0"/>
              </a:rPr>
              <a:t>identification</a:t>
            </a:r>
            <a:r>
              <a:rPr lang="en-US" sz="2600" dirty="0" smtClean="0">
                <a:solidFill>
                  <a:schemeClr val="tx1"/>
                </a:solidFill>
                <a:effectLst/>
                <a:latin typeface="Arial Narrow" pitchFamily="34" charset="0"/>
              </a:rPr>
              <a:t> and </a:t>
            </a:r>
            <a:br>
              <a:rPr lang="en-US" sz="2600" dirty="0" smtClean="0">
                <a:solidFill>
                  <a:schemeClr val="tx1"/>
                </a:solidFill>
                <a:effectLst/>
                <a:latin typeface="Arial Narrow" pitchFamily="34" charset="0"/>
              </a:rPr>
            </a:br>
            <a:r>
              <a:rPr lang="en-US" sz="2600" u="sng" dirty="0" smtClean="0">
                <a:solidFill>
                  <a:schemeClr val="tx1"/>
                </a:solidFill>
                <a:effectLst/>
                <a:latin typeface="Arial Narrow" pitchFamily="34" charset="0"/>
              </a:rPr>
              <a:t>management</a:t>
            </a:r>
            <a:r>
              <a:rPr lang="en-US" sz="2600" dirty="0" smtClean="0">
                <a:solidFill>
                  <a:schemeClr val="tx1"/>
                </a:solidFill>
                <a:effectLst/>
                <a:latin typeface="Arial Narrow" pitchFamily="34" charset="0"/>
              </a:rPr>
              <a:t> purposes</a:t>
            </a:r>
          </a:p>
        </p:txBody>
      </p:sp>
    </p:spTree>
    <p:extLst>
      <p:ext uri="{BB962C8B-B14F-4D97-AF65-F5344CB8AC3E}">
        <p14:creationId xmlns:p14="http://schemas.microsoft.com/office/powerpoint/2010/main" val="1634132713"/>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52398"/>
            <a:ext cx="3962400" cy="596971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7393" y="5943600"/>
            <a:ext cx="8061502" cy="923330"/>
          </a:xfrm>
          <a:prstGeom prst="rect">
            <a:avLst/>
          </a:prstGeom>
          <a:noFill/>
        </p:spPr>
        <p:txBody>
          <a:bodyPr wrap="none" lIns="91440" tIns="45720" rIns="91440" bIns="45720">
            <a:spAutoFit/>
          </a:bodyPr>
          <a:lstStyle/>
          <a:p>
            <a:pPr algn="ctr"/>
            <a:r>
              <a:rPr lang="en-US" sz="5400" b="1" cap="none"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a:t>
            </a:r>
            <a:r>
              <a:rPr lang="en-US" sz="5400"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 tool(s) </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is being used?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Rectangle 3"/>
          <p:cNvSpPr/>
          <p:nvPr/>
        </p:nvSpPr>
        <p:spPr>
          <a:xfrm>
            <a:off x="24581" y="0"/>
            <a:ext cx="225895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 point</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40025403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09600"/>
            <a:ext cx="8150960" cy="5410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37393" y="5943600"/>
            <a:ext cx="8061502"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 tool(s) is being used?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Rectangle 4"/>
          <p:cNvSpPr/>
          <p:nvPr/>
        </p:nvSpPr>
        <p:spPr>
          <a:xfrm>
            <a:off x="24581" y="0"/>
            <a:ext cx="225895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 point</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812476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76200"/>
            <a:ext cx="7990609" cy="59929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02929" y="5943600"/>
            <a:ext cx="8130431" cy="923330"/>
          </a:xfrm>
          <a:prstGeom prst="rect">
            <a:avLst/>
          </a:prstGeom>
          <a:noFill/>
        </p:spPr>
        <p:txBody>
          <a:bodyPr wrap="none" lIns="91440" tIns="45720" rIns="91440" bIns="45720">
            <a:spAutoFit/>
          </a:bodyPr>
          <a:lstStyle/>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 tool(s) is being used?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Rectangle 3"/>
          <p:cNvSpPr/>
          <p:nvPr/>
        </p:nvSpPr>
        <p:spPr>
          <a:xfrm>
            <a:off x="24581" y="0"/>
            <a:ext cx="225895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point</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812476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04800"/>
            <a:ext cx="7467600" cy="56007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7393" y="5943600"/>
            <a:ext cx="8061502"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 tool(s) is being used?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Rectangle 4"/>
          <p:cNvSpPr/>
          <p:nvPr/>
        </p:nvSpPr>
        <p:spPr>
          <a:xfrm>
            <a:off x="24581" y="0"/>
            <a:ext cx="225895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point</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81247632"/>
      </p:ext>
    </p:extLst>
  </p:cSld>
  <p:clrMapOvr>
    <a:masterClrMapping/>
  </p:clrMapOvr>
  <p:timing>
    <p:tnLst>
      <p:par>
        <p:cTn id="1" dur="indefinite" restart="never" nodeType="tmRoot"/>
      </p:par>
    </p:tnLst>
  </p:timing>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7171" name="Picture 3"/>
          <p:cNvPicPr>
            <a:picLocks noChangeArrowheads="1" noChangeAspect="1"/>
          </p:cNvPicPr>
          <p:nvPr/>
        </p:nvPicPr>
        <p:blipFill rotWithShape="1">
          <a:blip r:embed="rId3">
            <a:extLst>
              <a:ext uri="{28A0092B-C50C-407E-A947-70E740481C1C}">
                <a14:useLocalDpi xmlns:a14="http://schemas.microsoft.com/office/drawing/2010/main" val="0"/>
              </a:ext>
            </a:extLst>
          </a:blip>
          <a:stretch/>
        </p:blipFill>
        <p:spPr bwMode="auto">
          <a:xfrm>
            <a:off x="5867400" y="1981200"/>
            <a:ext cx="2926080" cy="3383280"/>
          </a:xfrm>
          <a:prstGeom prst="roundRect">
            <a:avLst>
              <a:gd fmla="val 16667" name="adj"/>
            </a:avLst>
          </a:prstGeom>
          <a:ln>
            <a:noFill/>
          </a:ln>
          <a:effectLst>
            <a:outerShdw algn="tl" blurRad="76200" dir="7800000" dist="38100" rotWithShape="0">
              <a:srgbClr val="000000">
                <a:alpha val="40000"/>
              </a:srgbClr>
            </a:outerShdw>
          </a:effectLst>
          <a:scene3d>
            <a:camera prst="orthographicFront"/>
            <a:lightRig dir="t" rig="contrasting">
              <a:rot lat="0" lon="0" rev="4200000"/>
            </a:lightRig>
          </a:scene3d>
          <a:sp3d prstMaterial="plastic">
            <a:bevelT h="114300" prst="relaxedInset" w="3810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0" name="Picture 2"/>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98536"/>
            <a:ext cx="5829300" cy="3886200"/>
          </a:xfrm>
          <a:prstGeom prst="roundRect">
            <a:avLst>
              <a:gd fmla="val 16667" name="adj"/>
            </a:avLst>
          </a:prstGeom>
          <a:ln>
            <a:noFill/>
          </a:ln>
          <a:effectLst>
            <a:outerShdw algn="tl" blurRad="76200" dir="7800000" dist="38100" rotWithShape="0">
              <a:srgbClr val="000000">
                <a:alpha val="40000"/>
              </a:srgbClr>
            </a:outerShdw>
          </a:effectLst>
          <a:scene3d>
            <a:camera prst="orthographicFront"/>
            <a:lightRig dir="t" rig="contrasting">
              <a:rot lat="0" lon="0" rev="4200000"/>
            </a:lightRig>
          </a:scene3d>
          <a:sp3d prstMaterial="plastic">
            <a:bevelT h="114300" prst="relaxedInset" w="3810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304800" y="5257800"/>
            <a:ext cx="8229600" cy="830997"/>
          </a:xfrm>
          <a:prstGeom prst="rect">
            <a:avLst/>
          </a:prstGeom>
          <a:noFill/>
        </p:spPr>
        <p:txBody>
          <a:bodyPr bIns="45720" lIns="91440" rIns="91440" tIns="45720" wrap="square">
            <a:spAutoFit/>
          </a:bodyPr>
          <a:lstStyle/>
          <a:p>
            <a:pPr algn="ctr"/>
            <a:r>
              <a:rPr b="1" cap="none" dirty="0" lang="en-US" smtClean="0" spc="0" sz="48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rPr>
              <a:t>1.Wha</a:t>
            </a:r>
            <a:r>
              <a:rPr b="1" dirty="0" lang="en-US" smtClean="0" sz="48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rPr>
              <a:t>t tool(s) is being used?</a:t>
            </a:r>
            <a:endParaRPr b="1" cap="none" dirty="0" lang="en-US" spc="0" sz="48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endParaRPr>
          </a:p>
        </p:txBody>
      </p:sp>
      <p:sp>
        <p:nvSpPr>
          <p:cNvPr id="5" name="Rectangle 4"/>
          <p:cNvSpPr/>
          <p:nvPr/>
        </p:nvSpPr>
        <p:spPr>
          <a:xfrm>
            <a:off x="-102056" y="0"/>
            <a:ext cx="2512226" cy="923330"/>
          </a:xfrm>
          <a:prstGeom prst="rect">
            <a:avLst/>
          </a:prstGeom>
          <a:noFill/>
        </p:spPr>
        <p:txBody>
          <a:bodyPr bIns="45720" lIns="91440" rIns="91440" tIns="45720" wrap="none">
            <a:spAutoFit/>
            <a:scene3d>
              <a:camera prst="orthographicFront"/>
              <a:lightRig dir="tl" rig="glow">
                <a:rot lat="0" lon="0" rev="5400000"/>
              </a:lightRig>
            </a:scene3d>
            <a:sp3d contourW="12700">
              <a:bevelT h="25400" w="25400"/>
              <a:contourClr>
                <a:schemeClr val="accent6">
                  <a:shade val="73000"/>
                </a:schemeClr>
              </a:contourClr>
            </a:sp3d>
          </a:bodyPr>
          <a:lstStyle/>
          <a:p>
            <a:pPr algn="ctr"/>
            <a:r>
              <a:rPr b="1" dirty="0" lang="en-US" sz="540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algn="tl" blurRad="80000" dir="5040000" dist="40000">
                    <a:srgbClr val="000000">
                      <a:alpha val="30000"/>
                    </a:srgbClr>
                  </a:outerShdw>
                </a:effectLst>
              </a:rPr>
              <a:t>2</a:t>
            </a:r>
            <a:r>
              <a:rPr b="1" cap="none" dirty="0" lang="en-US" smtClean="0" spc="0" sz="540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algn="tl" blurRad="80000" dir="5040000" dist="40000">
                    <a:srgbClr val="000000">
                      <a:alpha val="30000"/>
                    </a:srgbClr>
                  </a:outerShdw>
                </a:effectLst>
              </a:rPr>
              <a:t> points</a:t>
            </a:r>
            <a:endParaRPr b="1" cap="none" dirty="0" lang="en-US" spc="0" sz="540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algn="tl" blurRad="80000" dir="5040000" dist="40000">
                  <a:srgbClr val="000000">
                    <a:alpha val="30000"/>
                  </a:srgbClr>
                </a:outerShdw>
              </a:effectLst>
            </a:endParaRPr>
          </a:p>
        </p:txBody>
      </p:sp>
      <p:sp>
        <p:nvSpPr>
          <p:cNvPr id="7" name="Rectangle 6"/>
          <p:cNvSpPr/>
          <p:nvPr/>
        </p:nvSpPr>
        <p:spPr>
          <a:xfrm>
            <a:off x="296197" y="5958520"/>
            <a:ext cx="8229600" cy="830997"/>
          </a:xfrm>
          <a:prstGeom prst="rect">
            <a:avLst/>
          </a:prstGeom>
          <a:noFill/>
        </p:spPr>
        <p:txBody>
          <a:bodyPr bIns="45720" lIns="91440" rIns="91440" tIns="45720" wrap="square">
            <a:spAutoFit/>
          </a:bodyPr>
          <a:lstStyle/>
          <a:p>
            <a:pPr algn="ctr"/>
            <a:r>
              <a:rPr b="1" cap="none" dirty="0" lang="en-US" smtClean="0" spc="0" sz="48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rPr>
              <a:t>2. Why would we use this tool?</a:t>
            </a:r>
            <a:endParaRPr b="1" cap="none" dirty="0" lang="en-US" spc="0" sz="48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endParaRPr>
          </a:p>
        </p:txBody>
      </p:sp>
    </p:spTree>
    <p:extLst>
      <p:ext uri="{BB962C8B-B14F-4D97-AF65-F5344CB8AC3E}">
        <p14:creationId xmlns:p14="http://schemas.microsoft.com/office/powerpoint/2010/main" val="3981247632"/>
      </p:ext>
    </p:extLst>
  </p:cSld>
  <p:clrMapOvr>
    <a:masterClrMapping/>
  </p:clrMapOvr>
  <p:timing>
    <p:tnLst>
      <p:par>
        <p:cTn dur="indefinite" id="1" nodeType="tmRoot" restart="never"/>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910" y="228600"/>
            <a:ext cx="6858000" cy="5143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85135" y="5257800"/>
            <a:ext cx="8229600" cy="830997"/>
          </a:xfrm>
          <a:prstGeom prst="rect">
            <a:avLst/>
          </a:prstGeom>
          <a:noFill/>
        </p:spPr>
        <p:txBody>
          <a:bodyPr wrap="square" lIns="91440" tIns="45720" rIns="91440" bIns="45720">
            <a:spAutoFit/>
          </a:bodyPr>
          <a:lstStyle/>
          <a:p>
            <a:pPr algn="ctr"/>
            <a:r>
              <a:rPr lang="en-US" sz="4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1.Wha</a:t>
            </a:r>
            <a:r>
              <a:rPr lang="en-US"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 tool(s) is being used?</a:t>
            </a:r>
            <a:endParaRPr lang="en-US"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Rectangle 4"/>
          <p:cNvSpPr/>
          <p:nvPr/>
        </p:nvSpPr>
        <p:spPr>
          <a:xfrm>
            <a:off x="0" y="5825698"/>
            <a:ext cx="9144000" cy="830997"/>
          </a:xfrm>
          <a:prstGeom prst="rect">
            <a:avLst/>
          </a:prstGeom>
          <a:noFill/>
        </p:spPr>
        <p:txBody>
          <a:bodyPr wrap="square" lIns="91440" tIns="45720" rIns="91440" bIns="45720">
            <a:spAutoFit/>
          </a:bodyPr>
          <a:lstStyle/>
          <a:p>
            <a:pPr algn="ctr"/>
            <a:r>
              <a:rPr lang="en-US"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a:t>
            </a:r>
            <a:r>
              <a:rPr lang="en-US" sz="4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.Who is the Vet Technician?</a:t>
            </a:r>
            <a:endParaRPr lang="en-US"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Rectangle 5"/>
          <p:cNvSpPr/>
          <p:nvPr/>
        </p:nvSpPr>
        <p:spPr>
          <a:xfrm>
            <a:off x="-102056" y="0"/>
            <a:ext cx="2512226"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points</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81247632"/>
      </p:ext>
    </p:extLst>
  </p:cSld>
  <p:clrMapOvr>
    <a:masterClrMapping/>
  </p:clrMapOvr>
  <p:timing>
    <p:tnLst>
      <p:par>
        <p:cTn id="1" dur="indefinite" restart="never" nodeType="tmRoot"/>
      </p:par>
    </p:tnLst>
  </p:timing>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242" name="Picture 2"/>
          <p:cNvPicPr>
            <a:picLocks noChangeArrowheads="1" noChangeAspect="1"/>
          </p:cNvPicPr>
          <p:nvPr/>
        </p:nvPicPr>
        <p:blipFill rotWithShape="1">
          <a:blip r:embed="rId3">
            <a:extLst>
              <a:ext uri="{28A0092B-C50C-407E-A947-70E740481C1C}">
                <a14:useLocalDpi xmlns:a14="http://schemas.microsoft.com/office/drawing/2010/main" val="0"/>
              </a:ext>
            </a:extLst>
          </a:blip>
          <a:srcRect b="167" r="131"/>
          <a:stretch/>
        </p:blipFill>
        <p:spPr bwMode="auto">
          <a:xfrm>
            <a:off x="2438400" y="1066800"/>
            <a:ext cx="4648200" cy="4823604"/>
          </a:xfrm>
          <a:prstGeom prst="roundRect">
            <a:avLst>
              <a:gd fmla="val 16667" name="adj"/>
            </a:avLst>
          </a:prstGeom>
          <a:ln>
            <a:noFill/>
          </a:ln>
          <a:effectLst>
            <a:outerShdw algn="tl" blurRad="76200" dir="7800000" dist="38100" rotWithShape="0">
              <a:srgbClr val="000000">
                <a:alpha val="40000"/>
              </a:srgbClr>
            </a:outerShdw>
          </a:effectLst>
          <a:scene3d>
            <a:camera prst="orthographicFront"/>
            <a:lightRig dir="t" rig="contrasting">
              <a:rot lat="0" lon="0" rev="4200000"/>
            </a:lightRig>
          </a:scene3d>
          <a:sp3d prstMaterial="plastic">
            <a:bevelT h="114300" prst="relaxedInset" w="3810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37393" y="5943600"/>
            <a:ext cx="8061502" cy="923330"/>
          </a:xfrm>
          <a:prstGeom prst="rect">
            <a:avLst/>
          </a:prstGeom>
          <a:noFill/>
        </p:spPr>
        <p:txBody>
          <a:bodyPr bIns="45720" lIns="91440" rIns="91440" tIns="45720" wrap="none">
            <a:spAutoFit/>
          </a:bodyPr>
          <a:lstStyle/>
          <a:p>
            <a:pPr algn="ctr"/>
            <a:r>
              <a:rPr b="1" cap="none" dirty="0" lang="en-US" smtClean="0" spc="0" sz="54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rPr>
              <a:t>Wha</a:t>
            </a:r>
            <a:r>
              <a:rPr b="1" dirty="0" lang="en-US" smtClean="0" sz="54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rPr>
              <a:t>t tool(s) is being used?</a:t>
            </a:r>
            <a:endParaRPr b="1" cap="none" dirty="0" lang="en-US" spc="0" sz="540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r="5400000" dist="43180">
                  <a:srgbClr val="000000">
                    <a:alpha val="65000"/>
                  </a:srgbClr>
                </a:innerShdw>
              </a:effectLst>
            </a:endParaRPr>
          </a:p>
        </p:txBody>
      </p:sp>
      <p:sp>
        <p:nvSpPr>
          <p:cNvPr id="5" name="Rectangle 4"/>
          <p:cNvSpPr/>
          <p:nvPr/>
        </p:nvSpPr>
        <p:spPr>
          <a:xfrm>
            <a:off x="24581" y="0"/>
            <a:ext cx="2258952" cy="923330"/>
          </a:xfrm>
          <a:prstGeom prst="rect">
            <a:avLst/>
          </a:prstGeom>
          <a:noFill/>
        </p:spPr>
        <p:txBody>
          <a:bodyPr bIns="45720" lIns="91440" rIns="91440" tIns="45720" wrap="none">
            <a:spAutoFit/>
            <a:scene3d>
              <a:camera prst="orthographicFront"/>
              <a:lightRig dir="tl" rig="glow">
                <a:rot lat="0" lon="0" rev="5400000"/>
              </a:lightRig>
            </a:scene3d>
            <a:sp3d contourW="12700">
              <a:bevelT h="25400" w="25400"/>
              <a:contourClr>
                <a:schemeClr val="accent6">
                  <a:shade val="73000"/>
                </a:schemeClr>
              </a:contourClr>
            </a:sp3d>
          </a:bodyPr>
          <a:lstStyle/>
          <a:p>
            <a:pPr algn="ctr"/>
            <a:r>
              <a:rPr b="1" dirty="0" lang="en-US" smtClean="0" sz="540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algn="tl" blurRad="80000" dir="5040000" dist="40000">
                    <a:srgbClr val="000000">
                      <a:alpha val="30000"/>
                    </a:srgbClr>
                  </a:outerShdw>
                </a:effectLst>
              </a:rPr>
              <a:t>1</a:t>
            </a:r>
            <a:r>
              <a:rPr b="1" cap="none" dirty="0" lang="en-US" smtClean="0" spc="0" sz="540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algn="tl" blurRad="80000" dir="5040000" dist="40000">
                    <a:srgbClr val="000000">
                      <a:alpha val="30000"/>
                    </a:srgbClr>
                  </a:outerShdw>
                </a:effectLst>
              </a:rPr>
              <a:t> point</a:t>
            </a:r>
            <a:endParaRPr b="1" cap="none" dirty="0" lang="en-US" spc="0" sz="540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algn="tl" blurRad="80000" dir="5040000" dist="40000">
                  <a:srgbClr val="000000">
                    <a:alpha val="30000"/>
                  </a:srgbClr>
                </a:outerShdw>
              </a:effectLst>
            </a:endParaRPr>
          </a:p>
        </p:txBody>
      </p:sp>
      <p:sp>
        <p:nvSpPr>
          <p:cNvPr id="2" name="Oval 1"/>
          <p:cNvSpPr/>
          <p:nvPr/>
        </p:nvSpPr>
        <p:spPr>
          <a:xfrm>
            <a:off x="3733800" y="2133600"/>
            <a:ext cx="1752600" cy="1219200"/>
          </a:xfrm>
          <a:prstGeom prst="ellipse">
            <a:avLst/>
          </a:prstGeom>
          <a:noFill/>
          <a:ln w="571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Tree>
    <p:extLst>
      <p:ext uri="{BB962C8B-B14F-4D97-AF65-F5344CB8AC3E}">
        <p14:creationId xmlns:p14="http://schemas.microsoft.com/office/powerpoint/2010/main" val="3981247632"/>
      </p:ext>
    </p:extLst>
  </p:cSld>
  <p:clrMapOvr>
    <a:masterClrMapping/>
  </p:clrMapOvr>
  <p:timing>
    <p:tnLst>
      <p:par>
        <p:cTn dur="indefinite" id="1" nodeType="tmRoot" restart="never"/>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95400"/>
            <a:ext cx="6044045" cy="4034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7393" y="5943600"/>
            <a:ext cx="8061502"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 tool(s) is being used?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Rectangle 3"/>
          <p:cNvSpPr/>
          <p:nvPr/>
        </p:nvSpPr>
        <p:spPr>
          <a:xfrm>
            <a:off x="24581" y="0"/>
            <a:ext cx="225895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point</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812476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057" y="76200"/>
            <a:ext cx="7467600" cy="560899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916" y="5334000"/>
            <a:ext cx="9139084" cy="2123658"/>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4400" b="1" dirty="0" smtClean="0">
                <a:ln w="11430"/>
                <a:solidFill>
                  <a:schemeClr val="accent1">
                    <a:lumMod val="60000"/>
                    <a:lumOff val="40000"/>
                  </a:schemeClr>
                </a:solidFill>
                <a:effectLst>
                  <a:outerShdw blurRad="80000" dist="40000" dir="5040000" algn="tl">
                    <a:srgbClr val="000000">
                      <a:alpha val="30000"/>
                    </a:srgbClr>
                  </a:outerShdw>
                </a:effectLst>
              </a:rPr>
              <a:t>1.Who is the Vet Tech?</a:t>
            </a:r>
          </a:p>
          <a:p>
            <a:r>
              <a:rPr lang="en-US" sz="4400" b="1" dirty="0" smtClean="0">
                <a:ln w="11430"/>
                <a:solidFill>
                  <a:schemeClr val="accent1">
                    <a:lumMod val="60000"/>
                    <a:lumOff val="40000"/>
                  </a:schemeClr>
                </a:solidFill>
                <a:effectLst>
                  <a:outerShdw blurRad="80000" dist="40000" dir="5040000" algn="tl">
                    <a:srgbClr val="000000">
                      <a:alpha val="30000"/>
                    </a:srgbClr>
                  </a:outerShdw>
                </a:effectLst>
              </a:rPr>
              <a:t>2. What vet tech tool(s) is being used?</a:t>
            </a:r>
            <a:r>
              <a:rPr lang="en-US"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US"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Rectangle 3"/>
          <p:cNvSpPr/>
          <p:nvPr/>
        </p:nvSpPr>
        <p:spPr>
          <a:xfrm>
            <a:off x="-102056" y="0"/>
            <a:ext cx="2512226"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4</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points</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812476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057" y="76200"/>
            <a:ext cx="7467600" cy="560899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02056" y="0"/>
            <a:ext cx="2512226"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4</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points</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 name="Rectangle 1"/>
          <p:cNvSpPr/>
          <p:nvPr/>
        </p:nvSpPr>
        <p:spPr>
          <a:xfrm>
            <a:off x="9832" y="5334000"/>
            <a:ext cx="8981768" cy="1384995"/>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4000" b="1" dirty="0">
                <a:ln w="11430"/>
                <a:solidFill>
                  <a:schemeClr val="accent1">
                    <a:lumMod val="60000"/>
                    <a:lumOff val="40000"/>
                  </a:schemeClr>
                </a:solidFill>
                <a:effectLst>
                  <a:outerShdw blurRad="80000" dist="40000" dir="5040000" algn="tl">
                    <a:srgbClr val="000000">
                      <a:alpha val="30000"/>
                    </a:srgbClr>
                  </a:outerShdw>
                </a:effectLst>
              </a:rPr>
              <a:t>3</a:t>
            </a:r>
            <a:r>
              <a:rPr lang="en-US" sz="4400" b="1" dirty="0">
                <a:ln w="11430"/>
                <a:solidFill>
                  <a:schemeClr val="accent1">
                    <a:lumMod val="60000"/>
                    <a:lumOff val="40000"/>
                  </a:schemeClr>
                </a:solidFill>
                <a:effectLst>
                  <a:outerShdw blurRad="80000" dist="40000" dir="5040000" algn="tl">
                    <a:srgbClr val="000000">
                      <a:alpha val="30000"/>
                    </a:srgbClr>
                  </a:outerShdw>
                </a:effectLst>
              </a:rPr>
              <a:t>. What </a:t>
            </a:r>
            <a:r>
              <a:rPr lang="en-US" sz="4400" b="1" i="1" dirty="0">
                <a:ln w="11430"/>
                <a:solidFill>
                  <a:schemeClr val="accent1">
                    <a:lumMod val="60000"/>
                    <a:lumOff val="40000"/>
                  </a:schemeClr>
                </a:solidFill>
                <a:effectLst>
                  <a:outerShdw blurRad="80000" dist="40000" dir="5040000" algn="tl">
                    <a:srgbClr val="000000">
                      <a:alpha val="30000"/>
                    </a:srgbClr>
                  </a:outerShdw>
                </a:effectLst>
              </a:rPr>
              <a:t>other</a:t>
            </a:r>
            <a:r>
              <a:rPr lang="en-US" sz="4400" b="1" dirty="0">
                <a:ln w="11430"/>
                <a:solidFill>
                  <a:schemeClr val="accent1">
                    <a:lumMod val="60000"/>
                    <a:lumOff val="40000"/>
                  </a:schemeClr>
                </a:solidFill>
                <a:effectLst>
                  <a:outerShdw blurRad="80000" dist="40000" dir="5040000" algn="tl">
                    <a:srgbClr val="000000">
                      <a:alpha val="30000"/>
                    </a:srgbClr>
                  </a:outerShdw>
                </a:effectLst>
              </a:rPr>
              <a:t> tools </a:t>
            </a:r>
            <a:r>
              <a:rPr lang="en-US" sz="4400" b="1" dirty="0" smtClean="0">
                <a:ln w="11430"/>
                <a:solidFill>
                  <a:schemeClr val="accent1">
                    <a:lumMod val="60000"/>
                    <a:lumOff val="40000"/>
                  </a:schemeClr>
                </a:solidFill>
                <a:effectLst>
                  <a:outerShdw blurRad="80000" dist="40000" dir="5040000" algn="tl">
                    <a:srgbClr val="000000">
                      <a:alpha val="30000"/>
                    </a:srgbClr>
                  </a:outerShdw>
                </a:effectLst>
              </a:rPr>
              <a:t>are being used?</a:t>
            </a:r>
            <a:r>
              <a:rPr lang="en-US" sz="4000" b="1" dirty="0">
                <a:ln w="11430"/>
                <a:solidFill>
                  <a:schemeClr val="accent1">
                    <a:lumMod val="60000"/>
                    <a:lumOff val="40000"/>
                  </a:schemeClr>
                </a:solidFill>
                <a:effectLst>
                  <a:outerShdw blurRad="80000" dist="40000" dir="5040000" algn="tl">
                    <a:srgbClr val="000000">
                      <a:alpha val="30000"/>
                    </a:srgbClr>
                  </a:outerShdw>
                </a:effectLst>
              </a:rPr>
              <a:t/>
            </a:r>
            <a:br>
              <a:rPr lang="en-US" sz="4000" b="1" dirty="0">
                <a:ln w="11430"/>
                <a:solidFill>
                  <a:schemeClr val="accent1">
                    <a:lumMod val="60000"/>
                    <a:lumOff val="40000"/>
                  </a:schemeClr>
                </a:solidFill>
                <a:effectLst>
                  <a:outerShdw blurRad="80000" dist="40000" dir="5040000" algn="tl">
                    <a:srgbClr val="000000">
                      <a:alpha val="30000"/>
                    </a:srgbClr>
                  </a:outerShdw>
                </a:effectLst>
              </a:rPr>
            </a:br>
            <a:r>
              <a:rPr lang="en-US" sz="4000" b="1" dirty="0">
                <a:ln w="11430"/>
                <a:solidFill>
                  <a:schemeClr val="accent1">
                    <a:lumMod val="60000"/>
                    <a:lumOff val="40000"/>
                  </a:schemeClr>
                </a:solidFill>
                <a:effectLst>
                  <a:outerShdw blurRad="80000" dist="40000" dir="5040000" algn="tl">
                    <a:srgbClr val="000000">
                      <a:alpha val="30000"/>
                    </a:srgbClr>
                  </a:outerShdw>
                </a:effectLst>
              </a:rPr>
              <a:t>4. </a:t>
            </a:r>
            <a:r>
              <a:rPr lang="en-US" sz="3200" b="1" dirty="0">
                <a:ln w="11430"/>
                <a:solidFill>
                  <a:schemeClr val="accent1">
                    <a:lumMod val="60000"/>
                    <a:lumOff val="40000"/>
                  </a:schemeClr>
                </a:solidFill>
                <a:effectLst>
                  <a:outerShdw blurRad="80000" dist="40000" dir="5040000" algn="tl">
                    <a:srgbClr val="000000">
                      <a:alpha val="30000"/>
                    </a:srgbClr>
                  </a:outerShdw>
                </a:effectLst>
              </a:rPr>
              <a:t>What machine is used to </a:t>
            </a:r>
            <a:r>
              <a:rPr lang="en-US" sz="3200" b="1" dirty="0" smtClean="0">
                <a:ln w="11430"/>
                <a:solidFill>
                  <a:schemeClr val="accent1">
                    <a:lumMod val="60000"/>
                    <a:lumOff val="40000"/>
                  </a:schemeClr>
                </a:solidFill>
                <a:effectLst>
                  <a:outerShdw blurRad="80000" dist="40000" dir="5040000" algn="tl">
                    <a:srgbClr val="000000">
                      <a:alpha val="30000"/>
                    </a:srgbClr>
                  </a:outerShdw>
                </a:effectLst>
              </a:rPr>
              <a:t>sanitize these </a:t>
            </a:r>
            <a:r>
              <a:rPr lang="en-US" sz="3200" b="1" dirty="0">
                <a:ln w="11430"/>
                <a:solidFill>
                  <a:schemeClr val="accent1">
                    <a:lumMod val="60000"/>
                    <a:lumOff val="40000"/>
                  </a:schemeClr>
                </a:solidFill>
                <a:effectLst>
                  <a:outerShdw blurRad="80000" dist="40000" dir="5040000" algn="tl">
                    <a:srgbClr val="000000">
                      <a:alpha val="30000"/>
                    </a:srgbClr>
                  </a:outerShdw>
                </a:effectLst>
              </a:rPr>
              <a:t>tools?</a:t>
            </a:r>
            <a:endParaRPr lang="en-US" sz="4000" b="1" dirty="0">
              <a:ln w="11430"/>
              <a:solidFill>
                <a:schemeClr val="accent1">
                  <a:lumMod val="60000"/>
                  <a:lumOff val="40000"/>
                </a:schemeClr>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585145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04800"/>
            <a:ext cx="26670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630363"/>
            <a:ext cx="4029075" cy="286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3904946"/>
            <a:ext cx="2376487" cy="249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228600" y="-304800"/>
            <a:ext cx="7772400" cy="1143000"/>
          </a:xfrm>
        </p:spPr>
        <p:txBody>
          <a:bodyPr>
            <a:normAutofit/>
          </a:bodyPr>
          <a:lstStyle/>
          <a:p>
            <a:pPr lvl="0"/>
            <a:r>
              <a:rPr lang="en-US" sz="4000" b="1" dirty="0" smtClean="0">
                <a:effectLst/>
              </a:rPr>
              <a:t>Diagnostic tools</a:t>
            </a:r>
            <a:endParaRPr lang="en-US" sz="7200" dirty="0"/>
          </a:p>
        </p:txBody>
      </p:sp>
      <p:sp>
        <p:nvSpPr>
          <p:cNvPr id="3" name="Content Placeholder 2"/>
          <p:cNvSpPr>
            <a:spLocks noGrp="1"/>
          </p:cNvSpPr>
          <p:nvPr>
            <p:ph sz="quarter" idx="1"/>
          </p:nvPr>
        </p:nvSpPr>
        <p:spPr>
          <a:xfrm>
            <a:off x="152400" y="919595"/>
            <a:ext cx="8839200" cy="5638800"/>
          </a:xfrm>
        </p:spPr>
        <p:txBody>
          <a:bodyPr>
            <a:normAutofit fontScale="92500" lnSpcReduction="10000"/>
          </a:bodyPr>
          <a:lstStyle/>
          <a:p>
            <a:pPr lvl="0"/>
            <a:r>
              <a:rPr lang="en-US" sz="3500" b="1" dirty="0" err="1" smtClean="0">
                <a:effectLst/>
              </a:rPr>
              <a:t>Otoscope</a:t>
            </a:r>
            <a:endParaRPr lang="en-US" sz="3500" b="1" dirty="0" smtClean="0">
              <a:effectLst/>
            </a:endParaRPr>
          </a:p>
          <a:p>
            <a:pPr lvl="1"/>
            <a:r>
              <a:rPr lang="en-US" sz="2600" dirty="0" smtClean="0"/>
              <a:t>Tool with  small magnifying lens and light</a:t>
            </a:r>
          </a:p>
          <a:p>
            <a:pPr lvl="1"/>
            <a:r>
              <a:rPr lang="en-US" sz="2600" dirty="0" smtClean="0"/>
              <a:t>Used to examine the ears, nose, </a:t>
            </a:r>
            <a:br>
              <a:rPr lang="en-US" sz="2600" dirty="0" smtClean="0"/>
            </a:br>
            <a:r>
              <a:rPr lang="en-US" sz="2600" dirty="0" smtClean="0"/>
              <a:t>throat and </a:t>
            </a:r>
            <a:r>
              <a:rPr lang="en-US" sz="2600" dirty="0" smtClean="0"/>
              <a:t>eyes</a:t>
            </a:r>
            <a:endParaRPr lang="en-US" sz="2600" dirty="0" smtClean="0">
              <a:effectLst/>
            </a:endParaRPr>
          </a:p>
          <a:p>
            <a:pPr marL="0" lvl="0" indent="0">
              <a:buNone/>
            </a:pPr>
            <a:endParaRPr lang="en-US" sz="3500" dirty="0" smtClean="0">
              <a:effectLst/>
            </a:endParaRPr>
          </a:p>
          <a:p>
            <a:pPr lvl="0"/>
            <a:r>
              <a:rPr lang="en-US" sz="3500" b="1" dirty="0" smtClean="0"/>
              <a:t>Stethoscope</a:t>
            </a:r>
          </a:p>
          <a:p>
            <a:pPr lvl="1"/>
            <a:r>
              <a:rPr lang="en-US" sz="2600" dirty="0"/>
              <a:t>Used to </a:t>
            </a:r>
            <a:r>
              <a:rPr lang="en-US" sz="2600" dirty="0" smtClean="0"/>
              <a:t>listen to an animal’s </a:t>
            </a:r>
            <a:br>
              <a:rPr lang="en-US" sz="2600" dirty="0" smtClean="0"/>
            </a:br>
            <a:r>
              <a:rPr lang="en-US" sz="2600" dirty="0" smtClean="0"/>
              <a:t>lungs and heart to determine if </a:t>
            </a:r>
            <a:br>
              <a:rPr lang="en-US" sz="2600" dirty="0" smtClean="0"/>
            </a:br>
            <a:r>
              <a:rPr lang="en-US" sz="2600" dirty="0" smtClean="0"/>
              <a:t>the body is functioning correctly</a:t>
            </a:r>
            <a:r>
              <a:rPr lang="en-US" dirty="0" smtClean="0"/>
              <a:t/>
            </a:r>
            <a:br>
              <a:rPr lang="en-US" dirty="0" smtClean="0"/>
            </a:br>
            <a:endParaRPr lang="en-US" dirty="0"/>
          </a:p>
          <a:p>
            <a:pPr lvl="0"/>
            <a:r>
              <a:rPr lang="en-US" sz="3500" b="1" dirty="0" smtClean="0"/>
              <a:t>Microscope:</a:t>
            </a:r>
          </a:p>
          <a:p>
            <a:pPr lvl="1"/>
            <a:r>
              <a:rPr lang="en-US" sz="2600" dirty="0" smtClean="0"/>
              <a:t>Tool containing magnifying</a:t>
            </a:r>
            <a:r>
              <a:rPr lang="en-US" sz="2600" dirty="0"/>
              <a:t> </a:t>
            </a:r>
            <a:r>
              <a:rPr lang="en-US" sz="2600" dirty="0" smtClean="0"/>
              <a:t>lenses </a:t>
            </a:r>
          </a:p>
          <a:p>
            <a:pPr lvl="1"/>
            <a:r>
              <a:rPr lang="en-US" sz="2600" dirty="0" smtClean="0"/>
              <a:t>Used to view small specimens to determine if the cells </a:t>
            </a:r>
            <a:br>
              <a:rPr lang="en-US" sz="2600" dirty="0" smtClean="0"/>
            </a:br>
            <a:r>
              <a:rPr lang="en-US" sz="2600" dirty="0" smtClean="0"/>
              <a:t>are diseased and if treatment is needed</a:t>
            </a:r>
          </a:p>
          <a:p>
            <a:pPr lvl="1"/>
            <a:endParaRPr lang="en-US" dirty="0"/>
          </a:p>
        </p:txBody>
      </p:sp>
      <p:sp>
        <p:nvSpPr>
          <p:cNvPr id="4" name="Rectangle 3"/>
          <p:cNvSpPr/>
          <p:nvPr/>
        </p:nvSpPr>
        <p:spPr>
          <a:xfrm>
            <a:off x="1981200" y="6320135"/>
            <a:ext cx="5410200" cy="461665"/>
          </a:xfrm>
          <a:prstGeom prst="rect">
            <a:avLst/>
          </a:prstGeom>
          <a:noFill/>
        </p:spPr>
        <p:txBody>
          <a:bodyPr wrap="square" lIns="91440" tIns="45720" rIns="91440" bIns="45720">
            <a:spAutoFit/>
          </a:bodyPr>
          <a:lstStyle/>
          <a:p>
            <a:pPr algn="ctr"/>
            <a:r>
              <a:rPr lang="en-US" sz="2400" i="1" dirty="0" smtClean="0">
                <a:ln>
                  <a:solidFill>
                    <a:schemeClr val="accent1">
                      <a:lumMod val="75000"/>
                    </a:schemeClr>
                  </a:solidFill>
                </a:ln>
                <a:solidFill>
                  <a:schemeClr val="accent1">
                    <a:lumMod val="75000"/>
                  </a:schemeClr>
                </a:solidFill>
              </a:rPr>
              <a:t>(-</a:t>
            </a:r>
            <a:r>
              <a:rPr lang="en-US" sz="2400" i="1" dirty="0">
                <a:ln>
                  <a:solidFill>
                    <a:schemeClr val="accent1">
                      <a:lumMod val="75000"/>
                    </a:schemeClr>
                  </a:solidFill>
                </a:ln>
                <a:solidFill>
                  <a:schemeClr val="accent1">
                    <a:lumMod val="75000"/>
                  </a:schemeClr>
                </a:solidFill>
              </a:rPr>
              <a:t>scope) - instrument for inspecting or viewing</a:t>
            </a:r>
            <a:endParaRPr lang="en-US" sz="2400" b="1" i="1" cap="none" spc="0" dirty="0">
              <a:ln>
                <a:solidFill>
                  <a:schemeClr val="accent1">
                    <a:lumMod val="75000"/>
                  </a:schemeClr>
                </a:solidFill>
              </a:ln>
              <a:solidFill>
                <a:schemeClr val="accent1">
                  <a:lumMod val="75000"/>
                </a:schemeClr>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4001313010"/>
      </p:ext>
    </p:extLst>
  </p:cSld>
  <p:clrMapOvr>
    <a:masterClrMapping/>
  </p:clrMapOvr>
  <mc:AlternateContent xmlns:mc="http://schemas.openxmlformats.org/markup-compatibility/2006" xmlns:p14="http://schemas.microsoft.com/office/powerpoint/2010/main">
    <mc:Choice Requires="p14">
      <p:transition spd="slow" p14:dur="175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29"/>
                                        </p:tgtEl>
                                        <p:attrNameLst>
                                          <p:attrName>style.visibility</p:attrName>
                                        </p:attrNameLst>
                                      </p:cBhvr>
                                      <p:to>
                                        <p:strVal val="visible"/>
                                      </p:to>
                                    </p:set>
                                    <p:animEffect transition="in" filter="fade">
                                      <p:cBhvr>
                                        <p:cTn id="16" dur="500"/>
                                        <p:tgtEl>
                                          <p:spTgt spid="102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28"/>
                                        </p:tgtEl>
                                        <p:attrNameLst>
                                          <p:attrName>style.visibility</p:attrName>
                                        </p:attrNameLst>
                                      </p:cBhvr>
                                      <p:to>
                                        <p:strVal val="visible"/>
                                      </p:to>
                                    </p:set>
                                    <p:animEffect transition="in" filter="fade">
                                      <p:cBhvr>
                                        <p:cTn id="27" dur="500"/>
                                        <p:tgtEl>
                                          <p:spTgt spid="102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030"/>
                                        </p:tgtEl>
                                        <p:attrNameLst>
                                          <p:attrName>style.visibility</p:attrName>
                                        </p:attrNameLst>
                                      </p:cBhvr>
                                      <p:to>
                                        <p:strVal val="visible"/>
                                      </p:to>
                                    </p:set>
                                    <p:animEffect transition="in" filter="fade">
                                      <p:cBhvr>
                                        <p:cTn id="41" dur="500"/>
                                        <p:tgtEl>
                                          <p:spTgt spid="103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27" name="Picture 3"/>
          <p:cNvPicPr>
            <a:picLocks noChangeArrowheads="1" noChangeAspect="1"/>
          </p:cNvPicPr>
          <p:nvPr/>
        </p:nvPicPr>
        <p:blipFill>
          <a:blip cstate="print" r:embed="rId2">
            <a:extLst>
              <a:ext uri="{28A0092B-C50C-407E-A947-70E740481C1C}">
                <a14:useLocalDpi xmlns:a14="http://schemas.microsoft.com/office/drawing/2010/main" val="0"/>
              </a:ext>
            </a:extLst>
          </a:blip>
          <a:srcRect/>
          <a:stretch>
            <a:fillRect/>
          </a:stretch>
        </p:blipFill>
        <p:spPr bwMode="auto">
          <a:xfrm rot="5400000">
            <a:off x="6783300" y="2667232"/>
            <a:ext cx="1981200" cy="19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228600" y="-304800"/>
            <a:ext cx="7772400" cy="1143000"/>
          </a:xfrm>
        </p:spPr>
        <p:txBody>
          <a:bodyPr>
            <a:normAutofit/>
          </a:bodyPr>
          <a:lstStyle/>
          <a:p>
            <a:pPr lvl="0"/>
            <a:r>
              <a:rPr b="1" dirty="0" lang="en-US" smtClean="0" sz="4000">
                <a:effectLst/>
              </a:rPr>
              <a:t>Diagnostic tools</a:t>
            </a:r>
            <a:endParaRPr dirty="0" lang="en-US" sz="7200"/>
          </a:p>
        </p:txBody>
      </p:sp>
      <p:sp>
        <p:nvSpPr>
          <p:cNvPr id="3" name="Content Placeholder 2"/>
          <p:cNvSpPr>
            <a:spLocks noGrp="1"/>
          </p:cNvSpPr>
          <p:nvPr>
            <p:ph idx="1" sz="quarter"/>
          </p:nvPr>
        </p:nvSpPr>
        <p:spPr>
          <a:xfrm>
            <a:off x="152400" y="914400"/>
            <a:ext cx="8839200" cy="5638800"/>
          </a:xfrm>
        </p:spPr>
        <p:txBody>
          <a:bodyPr>
            <a:normAutofit/>
          </a:bodyPr>
          <a:lstStyle/>
          <a:p>
            <a:pPr lvl="0"/>
            <a:r>
              <a:rPr b="1" dirty="0" lang="en-US" smtClean="0" sz="3500">
                <a:effectLst/>
              </a:rPr>
              <a:t>Scale</a:t>
            </a:r>
          </a:p>
          <a:p>
            <a:pPr lvl="1"/>
            <a:r>
              <a:rPr dirty="0" lang="en-US" smtClean="0"/>
              <a:t>Used to weigh an animal</a:t>
            </a:r>
            <a:endParaRPr dirty="0" lang="en-US" smtClean="0">
              <a:effectLst/>
            </a:endParaRPr>
          </a:p>
          <a:p>
            <a:pPr lvl="0"/>
            <a:endParaRPr dirty="0" lang="en-US" smtClean="0" sz="3500">
              <a:effectLst/>
            </a:endParaRPr>
          </a:p>
          <a:p>
            <a:pPr lvl="0"/>
            <a:r>
              <a:rPr b="1" dirty="0" lang="en-US" smtClean="0" sz="3500">
                <a:effectLst/>
              </a:rPr>
              <a:t>Fecal Loop</a:t>
            </a:r>
          </a:p>
          <a:p>
            <a:pPr lvl="1"/>
            <a:r>
              <a:rPr dirty="0" lang="en-US"/>
              <a:t>Used to </a:t>
            </a:r>
            <a:r>
              <a:rPr dirty="0" lang="en-US" smtClean="0"/>
              <a:t>collect </a:t>
            </a:r>
            <a:r>
              <a:rPr dirty="0" lang="en-US"/>
              <a:t>a fecal sample </a:t>
            </a:r>
            <a:r>
              <a:rPr dirty="0" lang="en-US" smtClean="0"/>
              <a:t/>
            </a:r>
            <a:br>
              <a:rPr dirty="0" lang="en-US" smtClean="0"/>
            </a:br>
            <a:r>
              <a:rPr dirty="0" lang="en-US" smtClean="0"/>
              <a:t>for a </a:t>
            </a:r>
            <a:r>
              <a:rPr dirty="0" lang="en-US"/>
              <a:t>fecal </a:t>
            </a:r>
            <a:r>
              <a:rPr dirty="0" lang="en-US" smtClean="0"/>
              <a:t>exam</a:t>
            </a:r>
            <a:endParaRPr dirty="0" lang="en-US" smtClean="0">
              <a:effectLst/>
            </a:endParaRPr>
          </a:p>
          <a:p>
            <a:pPr lvl="0"/>
            <a:endParaRPr dirty="0" lang="en-US" smtClean="0" sz="3500">
              <a:effectLst/>
            </a:endParaRPr>
          </a:p>
          <a:p>
            <a:pPr lvl="0"/>
            <a:r>
              <a:rPr b="1" dirty="0" lang="en-US" smtClean="0" sz="3500">
                <a:effectLst/>
              </a:rPr>
              <a:t>Thermometer</a:t>
            </a:r>
          </a:p>
          <a:p>
            <a:pPr lvl="1"/>
            <a:r>
              <a:rPr dirty="0" lang="en-US" smtClean="0"/>
              <a:t>Used to take an animal’s </a:t>
            </a:r>
            <a:br>
              <a:rPr dirty="0" lang="en-US" smtClean="0"/>
            </a:br>
            <a:r>
              <a:rPr dirty="0" lang="en-US" smtClean="0"/>
              <a:t>temperature</a:t>
            </a:r>
            <a:endParaRPr dirty="0" lang="en-US" smtClean="0">
              <a:effectLst/>
            </a:endParaRPr>
          </a:p>
        </p:txBody>
      </p:sp>
      <p:pic>
        <p:nvPicPr>
          <p:cNvPr id="1026" name="Picture 2"/>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96592" y="204355"/>
            <a:ext cx="2514600" cy="2509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1028" name="Picture 4"/>
          <p:cNvPicPr>
            <a:picLocks noChangeArrowheads="1" noChangeAspect="1"/>
          </p:cNvPicPr>
          <p:nvPr/>
        </p:nvPicPr>
        <p:blipFill rotWithShape="1">
          <a:blip r:embed="rId4">
            <a:extLst>
              <a:ext uri="{28A0092B-C50C-407E-A947-70E740481C1C}">
                <a14:useLocalDpi xmlns:a14="http://schemas.microsoft.com/office/drawing/2010/main" val="0"/>
              </a:ext>
            </a:extLst>
          </a:blip>
          <a:srcRect b="74"/>
          <a:stretch/>
        </p:blipFill>
        <p:spPr bwMode="auto">
          <a:xfrm>
            <a:off x="4343400" y="3675781"/>
            <a:ext cx="2438400" cy="2685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8" name="Rectangle 7"/>
          <p:cNvSpPr/>
          <p:nvPr/>
        </p:nvSpPr>
        <p:spPr>
          <a:xfrm>
            <a:off x="304800" y="6320134"/>
            <a:ext cx="8534400" cy="461665"/>
          </a:xfrm>
          <a:prstGeom prst="rect">
            <a:avLst/>
          </a:prstGeom>
          <a:noFill/>
        </p:spPr>
        <p:txBody>
          <a:bodyPr bIns="45720" lIns="91440" rIns="91440" tIns="45720" wrap="square">
            <a:spAutoFit/>
          </a:bodyPr>
          <a:lstStyle/>
          <a:p>
            <a:pPr algn="ctr"/>
            <a:r>
              <a:rPr dirty="0" i="1" lang="en-US" smtClean="0" sz="2400">
                <a:ln>
                  <a:solidFill>
                    <a:schemeClr val="accent1">
                      <a:lumMod val="75000"/>
                    </a:schemeClr>
                  </a:solidFill>
                </a:ln>
                <a:solidFill>
                  <a:schemeClr val="accent1">
                    <a:lumMod val="75000"/>
                  </a:schemeClr>
                </a:solidFill>
              </a:rPr>
              <a:t>An increase/decrease in temperature or weight can help diagnose a possible illness</a:t>
            </a:r>
            <a:endParaRPr b="1" cap="none" dirty="0" i="1" lang="en-US" spc="0" sz="2400">
              <a:ln>
                <a:solidFill>
                  <a:schemeClr val="accent1">
                    <a:lumMod val="75000"/>
                  </a:schemeClr>
                </a:solidFill>
              </a:ln>
              <a:solidFill>
                <a:schemeClr val="accent1">
                  <a:lumMod val="75000"/>
                </a:schemeClr>
              </a:solidFill>
              <a:effectLst>
                <a:innerShdw blurRad="69850" dir="5400000" dist="43180">
                  <a:srgbClr val="000000">
                    <a:alpha val="65000"/>
                  </a:srgbClr>
                </a:innerShdw>
              </a:effectLst>
            </a:endParaRPr>
          </a:p>
        </p:txBody>
      </p:sp>
    </p:spTree>
    <p:extLst>
      <p:ext uri="{BB962C8B-B14F-4D97-AF65-F5344CB8AC3E}">
        <p14:creationId xmlns:p14="http://schemas.microsoft.com/office/powerpoint/2010/main" val="612243609"/>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
                                            <p:txEl>
                                              <p:pRg end="1" st="1"/>
                                            </p:txEl>
                                          </p:spTgt>
                                        </p:tgtEl>
                                        <p:attrNameLst>
                                          <p:attrName>style.visibility</p:attrName>
                                        </p:attrNameLst>
                                      </p:cBhvr>
                                      <p:to>
                                        <p:strVal val="visible"/>
                                      </p:to>
                                    </p:set>
                                    <p:animEffect filter="fade" transition="in">
                                      <p:cBhvr>
                                        <p:cTn dur="500" id="10"/>
                                        <p:tgtEl>
                                          <p:spTgt spid="3">
                                            <p:txEl>
                                              <p:pRg end="1" st="1"/>
                                            </p:txEl>
                                          </p:spTgt>
                                        </p:tgtEl>
                                      </p:cBhvr>
                                    </p:animEffect>
                                  </p:childTnLst>
                                </p:cTn>
                              </p:par>
                              <p:par>
                                <p:cTn fill="hold" id="11" nodeType="withEffect" presetClass="entr" presetID="10" presetSubtype="0">
                                  <p:stCondLst>
                                    <p:cond delay="0"/>
                                  </p:stCondLst>
                                  <p:childTnLst>
                                    <p:set>
                                      <p:cBhvr>
                                        <p:cTn dur="1" fill="hold" id="12">
                                          <p:stCondLst>
                                            <p:cond delay="0"/>
                                          </p:stCondLst>
                                        </p:cTn>
                                        <p:tgtEl>
                                          <p:spTgt spid="1026"/>
                                        </p:tgtEl>
                                        <p:attrNameLst>
                                          <p:attrName>style.visibility</p:attrName>
                                        </p:attrNameLst>
                                      </p:cBhvr>
                                      <p:to>
                                        <p:strVal val="visible"/>
                                      </p:to>
                                    </p:set>
                                    <p:animEffect filter="fade" transition="in">
                                      <p:cBhvr>
                                        <p:cTn dur="500" id="13"/>
                                        <p:tgtEl>
                                          <p:spTgt spid="1026"/>
                                        </p:tgtEl>
                                      </p:cBhvr>
                                    </p:animEffect>
                                  </p:childTnLst>
                                </p:cTn>
                              </p:par>
                            </p:childTnLst>
                          </p:cTn>
                        </p:par>
                      </p:childTnLst>
                    </p:cTn>
                  </p:par>
                  <p:par>
                    <p:cTn fill="hold" id="14">
                      <p:stCondLst>
                        <p:cond delay="indefinite"/>
                      </p:stCondLst>
                      <p:childTnLst>
                        <p:par>
                          <p:cTn fill="hold" id="15">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3">
                                            <p:txEl>
                                              <p:pRg end="3" st="3"/>
                                            </p:txEl>
                                          </p:spTgt>
                                        </p:tgtEl>
                                        <p:attrNameLst>
                                          <p:attrName>style.visibility</p:attrName>
                                        </p:attrNameLst>
                                      </p:cBhvr>
                                      <p:to>
                                        <p:strVal val="visible"/>
                                      </p:to>
                                    </p:set>
                                    <p:animEffect filter="fade" transition="in">
                                      <p:cBhvr>
                                        <p:cTn dur="500" id="18"/>
                                        <p:tgtEl>
                                          <p:spTgt spid="3">
                                            <p:txEl>
                                              <p:pRg end="3" st="3"/>
                                            </p:txEl>
                                          </p:spTgt>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
                                            <p:txEl>
                                              <p:pRg end="4" st="4"/>
                                            </p:txEl>
                                          </p:spTgt>
                                        </p:tgtEl>
                                        <p:attrNameLst>
                                          <p:attrName>style.visibility</p:attrName>
                                        </p:attrNameLst>
                                      </p:cBhvr>
                                      <p:to>
                                        <p:strVal val="visible"/>
                                      </p:to>
                                    </p:set>
                                    <p:animEffect filter="fade" transition="in">
                                      <p:cBhvr>
                                        <p:cTn dur="500" id="21"/>
                                        <p:tgtEl>
                                          <p:spTgt spid="3">
                                            <p:txEl>
                                              <p:pRg end="4" st="4"/>
                                            </p:txEl>
                                          </p:spTgt>
                                        </p:tgtEl>
                                      </p:cBhvr>
                                    </p:animEffect>
                                  </p:childTnLst>
                                </p:cTn>
                              </p:par>
                              <p:par>
                                <p:cTn fill="hold" id="22" nodeType="withEffect" presetClass="entr" presetID="10" presetSubtype="0">
                                  <p:stCondLst>
                                    <p:cond delay="0"/>
                                  </p:stCondLst>
                                  <p:childTnLst>
                                    <p:set>
                                      <p:cBhvr>
                                        <p:cTn dur="1" fill="hold" id="23">
                                          <p:stCondLst>
                                            <p:cond delay="0"/>
                                          </p:stCondLst>
                                        </p:cTn>
                                        <p:tgtEl>
                                          <p:spTgt spid="1027"/>
                                        </p:tgtEl>
                                        <p:attrNameLst>
                                          <p:attrName>style.visibility</p:attrName>
                                        </p:attrNameLst>
                                      </p:cBhvr>
                                      <p:to>
                                        <p:strVal val="visible"/>
                                      </p:to>
                                    </p:set>
                                    <p:animEffect filter="fade" transition="in">
                                      <p:cBhvr>
                                        <p:cTn dur="500" id="24"/>
                                        <p:tgtEl>
                                          <p:spTgt spid="1027"/>
                                        </p:tgtEl>
                                      </p:cBhvr>
                                    </p:animEffect>
                                  </p:childTnLst>
                                </p:cTn>
                              </p:par>
                            </p:childTnLst>
                          </p:cTn>
                        </p:par>
                      </p:childTnLst>
                    </p:cTn>
                  </p:par>
                  <p:par>
                    <p:cTn fill="hold" id="25">
                      <p:stCondLst>
                        <p:cond delay="indefinite"/>
                      </p:stCondLst>
                      <p:childTnLst>
                        <p:par>
                          <p:cTn fill="hold" id="26">
                            <p:stCondLst>
                              <p:cond delay="0"/>
                            </p:stCondLst>
                            <p:childTnLst>
                              <p:par>
                                <p:cTn fill="hold" grpId="0" id="27" nodeType="clickEffect" presetClass="entr" presetID="10" presetSubtype="0">
                                  <p:stCondLst>
                                    <p:cond delay="0"/>
                                  </p:stCondLst>
                                  <p:childTnLst>
                                    <p:set>
                                      <p:cBhvr>
                                        <p:cTn dur="1" fill="hold" id="28">
                                          <p:stCondLst>
                                            <p:cond delay="0"/>
                                          </p:stCondLst>
                                        </p:cTn>
                                        <p:tgtEl>
                                          <p:spTgt spid="3">
                                            <p:txEl>
                                              <p:pRg end="6" st="6"/>
                                            </p:txEl>
                                          </p:spTgt>
                                        </p:tgtEl>
                                        <p:attrNameLst>
                                          <p:attrName>style.visibility</p:attrName>
                                        </p:attrNameLst>
                                      </p:cBhvr>
                                      <p:to>
                                        <p:strVal val="visible"/>
                                      </p:to>
                                    </p:set>
                                    <p:animEffect filter="fade" transition="in">
                                      <p:cBhvr>
                                        <p:cTn dur="500" id="29"/>
                                        <p:tgtEl>
                                          <p:spTgt spid="3">
                                            <p:txEl>
                                              <p:pRg end="6" st="6"/>
                                            </p:txEl>
                                          </p:spTgt>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3">
                                            <p:txEl>
                                              <p:pRg end="7" st="7"/>
                                            </p:txEl>
                                          </p:spTgt>
                                        </p:tgtEl>
                                        <p:attrNameLst>
                                          <p:attrName>style.visibility</p:attrName>
                                        </p:attrNameLst>
                                      </p:cBhvr>
                                      <p:to>
                                        <p:strVal val="visible"/>
                                      </p:to>
                                    </p:set>
                                    <p:animEffect filter="fade" transition="in">
                                      <p:cBhvr>
                                        <p:cTn dur="500" id="32"/>
                                        <p:tgtEl>
                                          <p:spTgt spid="3">
                                            <p:txEl>
                                              <p:pRg end="7" st="7"/>
                                            </p:txEl>
                                          </p:spTgt>
                                        </p:tgtEl>
                                      </p:cBhvr>
                                    </p:animEffect>
                                  </p:childTnLst>
                                </p:cTn>
                              </p:par>
                              <p:par>
                                <p:cTn fill="hold" id="33" nodeType="withEffect" presetClass="entr" presetID="10" presetSubtype="0">
                                  <p:stCondLst>
                                    <p:cond delay="0"/>
                                  </p:stCondLst>
                                  <p:childTnLst>
                                    <p:set>
                                      <p:cBhvr>
                                        <p:cTn dur="1" fill="hold" id="34">
                                          <p:stCondLst>
                                            <p:cond delay="0"/>
                                          </p:stCondLst>
                                        </p:cTn>
                                        <p:tgtEl>
                                          <p:spTgt spid="1028"/>
                                        </p:tgtEl>
                                        <p:attrNameLst>
                                          <p:attrName>style.visibility</p:attrName>
                                        </p:attrNameLst>
                                      </p:cBhvr>
                                      <p:to>
                                        <p:strVal val="visible"/>
                                      </p:to>
                                    </p:set>
                                    <p:animEffect filter="fade" transition="in">
                                      <p:cBhvr>
                                        <p:cTn dur="500" id="35"/>
                                        <p:tgtEl>
                                          <p:spTgt spid="1028"/>
                                        </p:tgtEl>
                                      </p:cBhvr>
                                    </p:animEffect>
                                  </p:childTnLst>
                                </p:cTn>
                              </p:par>
                            </p:childTnLst>
                          </p:cTn>
                        </p:par>
                      </p:childTnLst>
                    </p:cTn>
                  </p:par>
                  <p:par>
                    <p:cTn fill="hold" id="36">
                      <p:stCondLst>
                        <p:cond delay="indefinite"/>
                      </p:stCondLst>
                      <p:childTnLst>
                        <p:par>
                          <p:cTn fill="hold" id="37">
                            <p:stCondLst>
                              <p:cond delay="0"/>
                            </p:stCondLst>
                            <p:childTnLst>
                              <p:par>
                                <p:cTn fill="hold" grpId="0" id="38" nodeType="clickEffect" presetClass="entr" presetID="10" presetSubtype="0">
                                  <p:stCondLst>
                                    <p:cond delay="0"/>
                                  </p:stCondLst>
                                  <p:childTnLst>
                                    <p:set>
                                      <p:cBhvr>
                                        <p:cTn dur="1" fill="hold" id="39">
                                          <p:stCondLst>
                                            <p:cond delay="0"/>
                                          </p:stCondLst>
                                        </p:cTn>
                                        <p:tgtEl>
                                          <p:spTgt spid="8"/>
                                        </p:tgtEl>
                                        <p:attrNameLst>
                                          <p:attrName>style.visibility</p:attrName>
                                        </p:attrNameLst>
                                      </p:cBhvr>
                                      <p:to>
                                        <p:strVal val="visible"/>
                                      </p:to>
                                    </p:set>
                                    <p:animEffect filter="fade" transition="in">
                                      <p:cBhvr>
                                        <p:cTn dur="500" id="4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P grpId="0" spid="8"/>
    </p:bldLst>
  </p:timing>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052" name="Picture 4"/>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286000"/>
            <a:ext cx="1981200" cy="2337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053" name="Picture 5"/>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49736" y="3943648"/>
            <a:ext cx="2295554" cy="237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228600" y="-304800"/>
            <a:ext cx="7772400" cy="1143000"/>
          </a:xfrm>
        </p:spPr>
        <p:txBody>
          <a:bodyPr>
            <a:normAutofit/>
          </a:bodyPr>
          <a:lstStyle/>
          <a:p>
            <a:pPr lvl="0"/>
            <a:r>
              <a:rPr b="1" dirty="0" lang="en-US" smtClean="0" sz="4000">
                <a:effectLst/>
              </a:rPr>
              <a:t>Diagnostic tools</a:t>
            </a:r>
            <a:endParaRPr dirty="0" lang="en-US" sz="7200"/>
          </a:p>
        </p:txBody>
      </p:sp>
      <p:sp>
        <p:nvSpPr>
          <p:cNvPr id="3" name="Content Placeholder 2"/>
          <p:cNvSpPr>
            <a:spLocks noGrp="1"/>
          </p:cNvSpPr>
          <p:nvPr>
            <p:ph idx="1" sz="quarter"/>
          </p:nvPr>
        </p:nvSpPr>
        <p:spPr>
          <a:xfrm>
            <a:off x="152400" y="914400"/>
            <a:ext cx="6096000" cy="5638800"/>
          </a:xfrm>
        </p:spPr>
        <p:txBody>
          <a:bodyPr>
            <a:normAutofit/>
          </a:bodyPr>
          <a:lstStyle/>
          <a:p>
            <a:pPr lvl="0"/>
            <a:r>
              <a:rPr b="1" dirty="0" lang="en-US" smtClean="0" sz="3500">
                <a:effectLst/>
              </a:rPr>
              <a:t>Ultrasonography Machine</a:t>
            </a:r>
          </a:p>
          <a:p>
            <a:pPr lvl="1"/>
            <a:r>
              <a:rPr dirty="0" lang="en-US" smtClean="0" sz="2400"/>
              <a:t>use</a:t>
            </a:r>
            <a:r>
              <a:rPr dirty="0" lang="en-US" sz="2400"/>
              <a:t> of ultrasonic </a:t>
            </a:r>
            <a:r>
              <a:rPr dirty="0" lang="en-US" smtClean="0" sz="2400"/>
              <a:t>waves</a:t>
            </a:r>
            <a:r>
              <a:rPr dirty="0" lang="en-US" sz="2400"/>
              <a:t> </a:t>
            </a:r>
            <a:r>
              <a:rPr dirty="0" lang="en-US" smtClean="0" sz="2400"/>
              <a:t>view</a:t>
            </a:r>
            <a:r>
              <a:rPr dirty="0" lang="en-US" sz="2400"/>
              <a:t> </a:t>
            </a:r>
            <a:r>
              <a:rPr dirty="0" lang="en-US" smtClean="0" sz="2400"/>
              <a:t/>
            </a:r>
            <a:br>
              <a:rPr dirty="0" lang="en-US" smtClean="0" sz="2400"/>
            </a:br>
            <a:r>
              <a:rPr dirty="0" lang="en-US" smtClean="0" sz="2400"/>
              <a:t>internal</a:t>
            </a:r>
            <a:r>
              <a:rPr dirty="0" lang="en-US" sz="2400"/>
              <a:t> </a:t>
            </a:r>
            <a:r>
              <a:rPr dirty="0" lang="en-US" smtClean="0" sz="2400"/>
              <a:t>structures</a:t>
            </a:r>
            <a:endParaRPr dirty="0" lang="en-US" smtClean="0" sz="2400">
              <a:effectLst/>
            </a:endParaRPr>
          </a:p>
          <a:p>
            <a:pPr lvl="1"/>
            <a:endParaRPr dirty="0" lang="en-US" smtClean="0" sz="1000">
              <a:effectLst/>
            </a:endParaRPr>
          </a:p>
          <a:p>
            <a:pPr lvl="1"/>
            <a:endParaRPr dirty="0" lang="en-US" smtClean="0" sz="1000">
              <a:effectLst/>
            </a:endParaRPr>
          </a:p>
          <a:p>
            <a:pPr lvl="0"/>
            <a:r>
              <a:rPr b="1" dirty="0" lang="en-US" smtClean="0" sz="3500">
                <a:effectLst/>
              </a:rPr>
              <a:t>Radiography Machine</a:t>
            </a:r>
          </a:p>
          <a:p>
            <a:pPr lvl="1"/>
            <a:r>
              <a:rPr dirty="0" lang="en-US" smtClean="0"/>
              <a:t>Use of x-rays to produce an image </a:t>
            </a:r>
            <a:br>
              <a:rPr dirty="0" lang="en-US" smtClean="0"/>
            </a:br>
            <a:r>
              <a:rPr dirty="0" lang="en-US" smtClean="0"/>
              <a:t>of internal structures</a:t>
            </a:r>
          </a:p>
          <a:p>
            <a:pPr lvl="1"/>
            <a:endParaRPr dirty="0" lang="en-US" smtClean="0" sz="1000">
              <a:effectLst/>
            </a:endParaRPr>
          </a:p>
          <a:p>
            <a:pPr lvl="1"/>
            <a:endParaRPr dirty="0" lang="en-US" smtClean="0" sz="1000">
              <a:effectLst/>
            </a:endParaRPr>
          </a:p>
          <a:p>
            <a:pPr lvl="1"/>
            <a:endParaRPr dirty="0" lang="en-US" smtClean="0" sz="1000">
              <a:effectLst/>
            </a:endParaRPr>
          </a:p>
          <a:p>
            <a:pPr lvl="0"/>
            <a:r>
              <a:rPr b="1" dirty="0" lang="en-US" smtClean="0" sz="3500">
                <a:effectLst/>
              </a:rPr>
              <a:t>Electrocardiography (ECG)</a:t>
            </a:r>
          </a:p>
          <a:p>
            <a:pPr lvl="1"/>
            <a:r>
              <a:rPr dirty="0" lang="en-US" smtClean="0" sz="2400"/>
              <a:t>Used to detect and record</a:t>
            </a:r>
            <a:r>
              <a:rPr dirty="0" lang="en-US" sz="2400"/>
              <a:t> the </a:t>
            </a:r>
            <a:r>
              <a:rPr dirty="0" lang="en-US" smtClean="0" sz="2400"/>
              <a:t>small differences</a:t>
            </a:r>
            <a:r>
              <a:rPr dirty="0" lang="en-US" sz="2400"/>
              <a:t> </a:t>
            </a:r>
            <a:r>
              <a:rPr dirty="0" lang="en-US" smtClean="0" sz="2400"/>
              <a:t/>
            </a:r>
            <a:br>
              <a:rPr dirty="0" lang="en-US" smtClean="0" sz="2400"/>
            </a:br>
            <a:r>
              <a:rPr dirty="0" lang="en-US" smtClean="0" sz="2400"/>
              <a:t>in</a:t>
            </a:r>
            <a:r>
              <a:rPr dirty="0" lang="en-US" sz="2400"/>
              <a:t> electric potential caused </a:t>
            </a:r>
            <a:r>
              <a:rPr dirty="0" lang="en-US" smtClean="0" sz="2400"/>
              <a:t>by the</a:t>
            </a:r>
            <a:r>
              <a:rPr dirty="0" lang="en-US" sz="2400"/>
              <a:t> </a:t>
            </a:r>
            <a:r>
              <a:rPr dirty="0" lang="en-US" smtClean="0" sz="2400"/>
              <a:t>heart</a:t>
            </a:r>
            <a:endParaRPr dirty="0" lang="en-US" smtClean="0" sz="2400">
              <a:effectLst/>
            </a:endParaRPr>
          </a:p>
        </p:txBody>
      </p:sp>
      <p:pic>
        <p:nvPicPr>
          <p:cNvPr id="2050" name="Picture 2"/>
          <p:cNvPicPr>
            <a:picLocks noChangeArrowheads="1" noChangeAspect="1"/>
          </p:cNvPicPr>
          <p:nvPr/>
        </p:nvPicPr>
        <p:blipFill rotWithShape="1">
          <a:blip r:embed="rId4">
            <a:extLst>
              <a:ext uri="{28A0092B-C50C-407E-A947-70E740481C1C}">
                <a14:useLocalDpi xmlns:a14="http://schemas.microsoft.com/office/drawing/2010/main" val="0"/>
              </a:ext>
            </a:extLst>
          </a:blip>
          <a:stretch/>
        </p:blipFill>
        <p:spPr bwMode="auto">
          <a:xfrm>
            <a:off x="5501640" y="152400"/>
            <a:ext cx="2651760" cy="219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9" name="Rectangle 8"/>
          <p:cNvSpPr/>
          <p:nvPr/>
        </p:nvSpPr>
        <p:spPr>
          <a:xfrm>
            <a:off x="1981200" y="6320135"/>
            <a:ext cx="5410200" cy="461665"/>
          </a:xfrm>
          <a:prstGeom prst="rect">
            <a:avLst/>
          </a:prstGeom>
          <a:noFill/>
        </p:spPr>
        <p:txBody>
          <a:bodyPr bIns="45720" lIns="91440" rIns="91440" tIns="45720" wrap="square">
            <a:spAutoFit/>
          </a:bodyPr>
          <a:lstStyle/>
          <a:p>
            <a:pPr algn="ctr"/>
            <a:r>
              <a:rPr dirty="0" i="1" lang="en-US" smtClean="0" sz="2400">
                <a:ln>
                  <a:solidFill>
                    <a:schemeClr val="accent1">
                      <a:lumMod val="75000"/>
                    </a:schemeClr>
                  </a:solidFill>
                </a:ln>
                <a:solidFill>
                  <a:schemeClr val="accent1">
                    <a:lumMod val="75000"/>
                  </a:schemeClr>
                </a:solidFill>
              </a:rPr>
              <a:t>(-graph) </a:t>
            </a:r>
            <a:r>
              <a:rPr dirty="0" i="1" lang="en-US" sz="2400">
                <a:ln>
                  <a:solidFill>
                    <a:schemeClr val="accent1">
                      <a:lumMod val="75000"/>
                    </a:schemeClr>
                  </a:solidFill>
                </a:ln>
                <a:solidFill>
                  <a:schemeClr val="accent1">
                    <a:lumMod val="75000"/>
                  </a:schemeClr>
                </a:solidFill>
              </a:rPr>
              <a:t>- instrument </a:t>
            </a:r>
            <a:r>
              <a:rPr dirty="0" i="1" lang="en-US" smtClean="0" sz="2400">
                <a:ln>
                  <a:solidFill>
                    <a:schemeClr val="accent1">
                      <a:lumMod val="75000"/>
                    </a:schemeClr>
                  </a:solidFill>
                </a:ln>
                <a:solidFill>
                  <a:schemeClr val="accent1">
                    <a:lumMod val="75000"/>
                  </a:schemeClr>
                </a:solidFill>
              </a:rPr>
              <a:t>that writes or records</a:t>
            </a:r>
            <a:endParaRPr b="1" cap="none" dirty="0" i="1" lang="en-US" spc="0" sz="2400">
              <a:ln>
                <a:solidFill>
                  <a:schemeClr val="accent1">
                    <a:lumMod val="75000"/>
                  </a:schemeClr>
                </a:solidFill>
              </a:ln>
              <a:solidFill>
                <a:schemeClr val="accent1">
                  <a:lumMod val="75000"/>
                </a:schemeClr>
              </a:solidFill>
              <a:effectLst>
                <a:innerShdw blurRad="69850" dir="5400000" dist="43180">
                  <a:srgbClr val="000000">
                    <a:alpha val="65000"/>
                  </a:srgbClr>
                </a:innerShdw>
              </a:effectLst>
            </a:endParaRPr>
          </a:p>
        </p:txBody>
      </p:sp>
    </p:spTree>
    <p:extLst>
      <p:ext uri="{BB962C8B-B14F-4D97-AF65-F5344CB8AC3E}">
        <p14:creationId xmlns:p14="http://schemas.microsoft.com/office/powerpoint/2010/main" val="612243609"/>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
                                            <p:txEl>
                                              <p:pRg end="1" st="1"/>
                                            </p:txEl>
                                          </p:spTgt>
                                        </p:tgtEl>
                                        <p:attrNameLst>
                                          <p:attrName>style.visibility</p:attrName>
                                        </p:attrNameLst>
                                      </p:cBhvr>
                                      <p:to>
                                        <p:strVal val="visible"/>
                                      </p:to>
                                    </p:set>
                                    <p:animEffect filter="fade" transition="in">
                                      <p:cBhvr>
                                        <p:cTn dur="500" id="10"/>
                                        <p:tgtEl>
                                          <p:spTgt spid="3">
                                            <p:txEl>
                                              <p:pRg end="1" st="1"/>
                                            </p:txEl>
                                          </p:spTgt>
                                        </p:tgtEl>
                                      </p:cBhvr>
                                    </p:animEffect>
                                  </p:childTnLst>
                                </p:cTn>
                              </p:par>
                              <p:par>
                                <p:cTn fill="hold" id="11" nodeType="withEffect" presetClass="entr" presetID="10" presetSubtype="0">
                                  <p:stCondLst>
                                    <p:cond delay="0"/>
                                  </p:stCondLst>
                                  <p:childTnLst>
                                    <p:set>
                                      <p:cBhvr>
                                        <p:cTn dur="1" fill="hold" id="12">
                                          <p:stCondLst>
                                            <p:cond delay="0"/>
                                          </p:stCondLst>
                                        </p:cTn>
                                        <p:tgtEl>
                                          <p:spTgt spid="2050"/>
                                        </p:tgtEl>
                                        <p:attrNameLst>
                                          <p:attrName>style.visibility</p:attrName>
                                        </p:attrNameLst>
                                      </p:cBhvr>
                                      <p:to>
                                        <p:strVal val="visible"/>
                                      </p:to>
                                    </p:set>
                                    <p:animEffect filter="fade" transition="in">
                                      <p:cBhvr>
                                        <p:cTn dur="500" id="13"/>
                                        <p:tgtEl>
                                          <p:spTgt spid="2050"/>
                                        </p:tgtEl>
                                      </p:cBhvr>
                                    </p:animEffect>
                                  </p:childTnLst>
                                </p:cTn>
                              </p:par>
                            </p:childTnLst>
                          </p:cTn>
                        </p:par>
                      </p:childTnLst>
                    </p:cTn>
                  </p:par>
                  <p:par>
                    <p:cTn fill="hold" id="14">
                      <p:stCondLst>
                        <p:cond delay="indefinite"/>
                      </p:stCondLst>
                      <p:childTnLst>
                        <p:par>
                          <p:cTn fill="hold" id="15">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3">
                                            <p:txEl>
                                              <p:pRg end="4" st="4"/>
                                            </p:txEl>
                                          </p:spTgt>
                                        </p:tgtEl>
                                        <p:attrNameLst>
                                          <p:attrName>style.visibility</p:attrName>
                                        </p:attrNameLst>
                                      </p:cBhvr>
                                      <p:to>
                                        <p:strVal val="visible"/>
                                      </p:to>
                                    </p:set>
                                    <p:animEffect filter="fade" transition="in">
                                      <p:cBhvr>
                                        <p:cTn dur="500" id="18"/>
                                        <p:tgtEl>
                                          <p:spTgt spid="3">
                                            <p:txEl>
                                              <p:pRg end="4" st="4"/>
                                            </p:txEl>
                                          </p:spTgt>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
                                            <p:txEl>
                                              <p:pRg end="5" st="5"/>
                                            </p:txEl>
                                          </p:spTgt>
                                        </p:tgtEl>
                                        <p:attrNameLst>
                                          <p:attrName>style.visibility</p:attrName>
                                        </p:attrNameLst>
                                      </p:cBhvr>
                                      <p:to>
                                        <p:strVal val="visible"/>
                                      </p:to>
                                    </p:set>
                                    <p:animEffect filter="fade" transition="in">
                                      <p:cBhvr>
                                        <p:cTn dur="500" id="21"/>
                                        <p:tgtEl>
                                          <p:spTgt spid="3">
                                            <p:txEl>
                                              <p:pRg end="5" st="5"/>
                                            </p:txEl>
                                          </p:spTgt>
                                        </p:tgtEl>
                                      </p:cBhvr>
                                    </p:animEffect>
                                  </p:childTnLst>
                                </p:cTn>
                              </p:par>
                              <p:par>
                                <p:cTn fill="hold" id="22" nodeType="withEffect" presetClass="entr" presetID="10" presetSubtype="0">
                                  <p:stCondLst>
                                    <p:cond delay="0"/>
                                  </p:stCondLst>
                                  <p:childTnLst>
                                    <p:set>
                                      <p:cBhvr>
                                        <p:cTn dur="1" fill="hold" id="23">
                                          <p:stCondLst>
                                            <p:cond delay="0"/>
                                          </p:stCondLst>
                                        </p:cTn>
                                        <p:tgtEl>
                                          <p:spTgt spid="2052"/>
                                        </p:tgtEl>
                                        <p:attrNameLst>
                                          <p:attrName>style.visibility</p:attrName>
                                        </p:attrNameLst>
                                      </p:cBhvr>
                                      <p:to>
                                        <p:strVal val="visible"/>
                                      </p:to>
                                    </p:set>
                                    <p:animEffect filter="fade" transition="in">
                                      <p:cBhvr>
                                        <p:cTn dur="500" id="24"/>
                                        <p:tgtEl>
                                          <p:spTgt spid="2052"/>
                                        </p:tgtEl>
                                      </p:cBhvr>
                                    </p:animEffect>
                                  </p:childTnLst>
                                </p:cTn>
                              </p:par>
                            </p:childTnLst>
                          </p:cTn>
                        </p:par>
                      </p:childTnLst>
                    </p:cTn>
                  </p:par>
                  <p:par>
                    <p:cTn fill="hold" id="25">
                      <p:stCondLst>
                        <p:cond delay="indefinite"/>
                      </p:stCondLst>
                      <p:childTnLst>
                        <p:par>
                          <p:cTn fill="hold" id="26">
                            <p:stCondLst>
                              <p:cond delay="0"/>
                            </p:stCondLst>
                            <p:childTnLst>
                              <p:par>
                                <p:cTn fill="hold" grpId="0" id="27" nodeType="clickEffect" presetClass="entr" presetID="10" presetSubtype="0">
                                  <p:stCondLst>
                                    <p:cond delay="0"/>
                                  </p:stCondLst>
                                  <p:childTnLst>
                                    <p:set>
                                      <p:cBhvr>
                                        <p:cTn dur="1" fill="hold" id="28">
                                          <p:stCondLst>
                                            <p:cond delay="0"/>
                                          </p:stCondLst>
                                        </p:cTn>
                                        <p:tgtEl>
                                          <p:spTgt spid="3">
                                            <p:txEl>
                                              <p:pRg end="9" st="9"/>
                                            </p:txEl>
                                          </p:spTgt>
                                        </p:tgtEl>
                                        <p:attrNameLst>
                                          <p:attrName>style.visibility</p:attrName>
                                        </p:attrNameLst>
                                      </p:cBhvr>
                                      <p:to>
                                        <p:strVal val="visible"/>
                                      </p:to>
                                    </p:set>
                                    <p:animEffect filter="fade" transition="in">
                                      <p:cBhvr>
                                        <p:cTn dur="500" id="29"/>
                                        <p:tgtEl>
                                          <p:spTgt spid="3">
                                            <p:txEl>
                                              <p:pRg end="9" st="9"/>
                                            </p:txEl>
                                          </p:spTgt>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3">
                                            <p:txEl>
                                              <p:pRg end="10" st="10"/>
                                            </p:txEl>
                                          </p:spTgt>
                                        </p:tgtEl>
                                        <p:attrNameLst>
                                          <p:attrName>style.visibility</p:attrName>
                                        </p:attrNameLst>
                                      </p:cBhvr>
                                      <p:to>
                                        <p:strVal val="visible"/>
                                      </p:to>
                                    </p:set>
                                    <p:animEffect filter="fade" transition="in">
                                      <p:cBhvr>
                                        <p:cTn dur="500" id="32"/>
                                        <p:tgtEl>
                                          <p:spTgt spid="3">
                                            <p:txEl>
                                              <p:pRg end="10" st="10"/>
                                            </p:txEl>
                                          </p:spTgt>
                                        </p:tgtEl>
                                      </p:cBhvr>
                                    </p:animEffect>
                                  </p:childTnLst>
                                </p:cTn>
                              </p:par>
                              <p:par>
                                <p:cTn fill="hold" id="33" nodeType="withEffect" presetClass="entr" presetID="10" presetSubtype="0">
                                  <p:stCondLst>
                                    <p:cond delay="0"/>
                                  </p:stCondLst>
                                  <p:childTnLst>
                                    <p:set>
                                      <p:cBhvr>
                                        <p:cTn dur="1" fill="hold" id="34">
                                          <p:stCondLst>
                                            <p:cond delay="0"/>
                                          </p:stCondLst>
                                        </p:cTn>
                                        <p:tgtEl>
                                          <p:spTgt spid="2053"/>
                                        </p:tgtEl>
                                        <p:attrNameLst>
                                          <p:attrName>style.visibility</p:attrName>
                                        </p:attrNameLst>
                                      </p:cBhvr>
                                      <p:to>
                                        <p:strVal val="visible"/>
                                      </p:to>
                                    </p:set>
                                    <p:animEffect filter="fade" transition="in">
                                      <p:cBhvr>
                                        <p:cTn dur="500" id="35"/>
                                        <p:tgtEl>
                                          <p:spTgt spid="2053"/>
                                        </p:tgtEl>
                                      </p:cBhvr>
                                    </p:animEffect>
                                  </p:childTnLst>
                                </p:cTn>
                              </p:par>
                            </p:childTnLst>
                          </p:cTn>
                        </p:par>
                      </p:childTnLst>
                    </p:cTn>
                  </p:par>
                  <p:par>
                    <p:cTn fill="hold" id="36">
                      <p:stCondLst>
                        <p:cond delay="indefinite"/>
                      </p:stCondLst>
                      <p:childTnLst>
                        <p:par>
                          <p:cTn fill="hold" id="37">
                            <p:stCondLst>
                              <p:cond delay="0"/>
                            </p:stCondLst>
                            <p:childTnLst>
                              <p:par>
                                <p:cTn fill="hold" grpId="0" id="38" nodeType="clickEffect" presetClass="entr" presetID="10" presetSubtype="0">
                                  <p:stCondLst>
                                    <p:cond delay="0"/>
                                  </p:stCondLst>
                                  <p:childTnLst>
                                    <p:set>
                                      <p:cBhvr>
                                        <p:cTn dur="1" fill="hold" id="39">
                                          <p:stCondLst>
                                            <p:cond delay="0"/>
                                          </p:stCondLst>
                                        </p:cTn>
                                        <p:tgtEl>
                                          <p:spTgt spid="9"/>
                                        </p:tgtEl>
                                        <p:attrNameLst>
                                          <p:attrName>style.visibility</p:attrName>
                                        </p:attrNameLst>
                                      </p:cBhvr>
                                      <p:to>
                                        <p:strVal val="visible"/>
                                      </p:to>
                                    </p:set>
                                    <p:animEffect filter="fade" transition="in">
                                      <p:cBhvr>
                                        <p:cTn dur="500" id="4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P grpId="0" spid="9"/>
    </p:bldLst>
  </p:timing>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4098" name="Picture 2"/>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9835834">
            <a:off x="4566974" y="3020454"/>
            <a:ext cx="4322538" cy="2448946"/>
          </a:xfrm>
          <a:prstGeom prst="rect">
            <a:avLst/>
          </a:prstGeom>
          <a:ln>
            <a:noFill/>
          </a:ln>
          <a:effectLst>
            <a:outerShdw algn="ctr" dir="2700000" dist="35921" rotWithShape="0">
              <a:schemeClr val="bg2"/>
            </a:outerShdw>
            <a:softEdge rad="317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04800" y="-304800"/>
            <a:ext cx="7772400" cy="1143000"/>
          </a:xfrm>
        </p:spPr>
        <p:txBody>
          <a:bodyPr>
            <a:normAutofit/>
          </a:bodyPr>
          <a:lstStyle/>
          <a:p>
            <a:pPr lvl="0"/>
            <a:r>
              <a:rPr b="1" dirty="0" lang="en-US" smtClean="0">
                <a:solidFill>
                  <a:schemeClr val="tx1"/>
                </a:solidFill>
                <a:effectLst/>
              </a:rPr>
              <a:t>Surgical Tools</a:t>
            </a:r>
            <a:endParaRPr dirty="0" lang="en-US">
              <a:solidFill>
                <a:schemeClr val="tx1"/>
              </a:solidFill>
            </a:endParaRPr>
          </a:p>
        </p:txBody>
      </p:sp>
      <p:sp>
        <p:nvSpPr>
          <p:cNvPr id="3" name="Content Placeholder 2"/>
          <p:cNvSpPr>
            <a:spLocks noGrp="1"/>
          </p:cNvSpPr>
          <p:nvPr>
            <p:ph idx="1" sz="quarter"/>
          </p:nvPr>
        </p:nvSpPr>
        <p:spPr>
          <a:xfrm>
            <a:off x="152400" y="838199"/>
            <a:ext cx="7772400" cy="5079287"/>
          </a:xfrm>
        </p:spPr>
        <p:txBody>
          <a:bodyPr>
            <a:normAutofit/>
          </a:bodyPr>
          <a:lstStyle/>
          <a:p>
            <a:pPr lvl="0"/>
            <a:r>
              <a:rPr b="1" dirty="0" lang="en-US" smtClean="0" sz="3500">
                <a:effectLst/>
              </a:rPr>
              <a:t>Scalpel</a:t>
            </a:r>
          </a:p>
          <a:p>
            <a:pPr lvl="1"/>
            <a:r>
              <a:rPr dirty="0" lang="en-US" smtClean="0" sz="2400"/>
              <a:t>Small, straight knife</a:t>
            </a:r>
            <a:r>
              <a:rPr dirty="0" lang="en-US" sz="2400"/>
              <a:t> used </a:t>
            </a:r>
            <a:r>
              <a:rPr dirty="0" lang="en-US" smtClean="0" sz="2400"/>
              <a:t>to cut tissue</a:t>
            </a:r>
            <a:r>
              <a:rPr dirty="0" lang="en-US" sz="3400"/>
              <a:t> </a:t>
            </a:r>
            <a:endParaRPr dirty="0" lang="en-US" sz="3300"/>
          </a:p>
          <a:p>
            <a:pPr lvl="0"/>
            <a:endParaRPr dirty="0" lang="en-US" smtClean="0" sz="3500">
              <a:effectLst/>
            </a:endParaRPr>
          </a:p>
          <a:p>
            <a:pPr lvl="1"/>
            <a:endParaRPr dirty="0" lang="en-US" sz="3300"/>
          </a:p>
          <a:p>
            <a:r>
              <a:rPr b="1" dirty="0" lang="en-US" sz="3500"/>
              <a:t>Operating </a:t>
            </a:r>
            <a:r>
              <a:rPr b="1" dirty="0" lang="en-US" smtClean="0" sz="3500"/>
              <a:t>Scissors</a:t>
            </a:r>
          </a:p>
          <a:p>
            <a:pPr lvl="1"/>
            <a:r>
              <a:rPr dirty="0" lang="en-US" smtClean="0"/>
              <a:t>Used to cut tissue</a:t>
            </a:r>
          </a:p>
          <a:p>
            <a:pPr lvl="1"/>
            <a:r>
              <a:rPr dirty="0" lang="en-US" smtClean="0">
                <a:effectLst/>
              </a:rPr>
              <a:t>Have pointed sharp blade tips</a:t>
            </a:r>
          </a:p>
        </p:txBody>
      </p:sp>
      <p:pic>
        <p:nvPicPr>
          <p:cNvPr id="3074" name="Picture 2"/>
          <p:cNvPicPr>
            <a:picLocks noChangeArrowheads="1" noChangeAspect="1"/>
          </p:cNvPicPr>
          <p:nvPr/>
        </p:nvPicPr>
        <p:blipFill rotWithShape="1">
          <a:blip r:embed="rId3">
            <a:extLst>
              <a:ext uri="{28A0092B-C50C-407E-A947-70E740481C1C}">
                <a14:useLocalDpi xmlns:a14="http://schemas.microsoft.com/office/drawing/2010/main" val="0"/>
              </a:ext>
            </a:extLst>
          </a:blip>
          <a:srcRect b="55" l="-757" r="192" t="-7240"/>
          <a:stretch/>
        </p:blipFill>
        <p:spPr bwMode="auto">
          <a:xfrm rot="5400000">
            <a:off x="5966460" y="739140"/>
            <a:ext cx="2362200" cy="256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8" name="Rectangle 7"/>
          <p:cNvSpPr/>
          <p:nvPr/>
        </p:nvSpPr>
        <p:spPr>
          <a:xfrm>
            <a:off x="-152400" y="5759546"/>
            <a:ext cx="9448800" cy="1015663"/>
          </a:xfrm>
          <a:prstGeom prst="rect">
            <a:avLst/>
          </a:prstGeom>
          <a:noFill/>
        </p:spPr>
        <p:txBody>
          <a:bodyPr bIns="45720" lIns="91440" rIns="91440" tIns="45720" wrap="square">
            <a:spAutoFit/>
          </a:bodyPr>
          <a:lstStyle/>
          <a:p>
            <a:pPr algn="ctr"/>
            <a:r>
              <a:rPr dirty="0" i="1" lang="en-US" smtClean="0" sz="3000">
                <a:ln>
                  <a:solidFill>
                    <a:schemeClr val="accent1">
                      <a:lumMod val="75000"/>
                    </a:schemeClr>
                  </a:solidFill>
                </a:ln>
                <a:solidFill>
                  <a:schemeClr val="accent1">
                    <a:lumMod val="75000"/>
                  </a:schemeClr>
                </a:solidFill>
              </a:rPr>
              <a:t>Surgical tools, and the basic knowledge of how to use them, are primarily used by vet techs to </a:t>
            </a:r>
            <a:r>
              <a:rPr b="1" dirty="0" i="1" lang="en-US" smtClean="0" sz="3000" u="sng">
                <a:ln>
                  <a:solidFill>
                    <a:schemeClr val="accent1">
                      <a:lumMod val="75000"/>
                    </a:schemeClr>
                  </a:solidFill>
                </a:ln>
                <a:solidFill>
                  <a:schemeClr val="accent1">
                    <a:lumMod val="75000"/>
                  </a:schemeClr>
                </a:solidFill>
              </a:rPr>
              <a:t>assist</a:t>
            </a:r>
            <a:r>
              <a:rPr dirty="0" i="1" lang="en-US" smtClean="0" sz="3000">
                <a:ln>
                  <a:solidFill>
                    <a:schemeClr val="accent1">
                      <a:lumMod val="75000"/>
                    </a:schemeClr>
                  </a:solidFill>
                </a:ln>
                <a:solidFill>
                  <a:schemeClr val="accent1">
                    <a:lumMod val="75000"/>
                  </a:schemeClr>
                </a:solidFill>
              </a:rPr>
              <a:t> veterinarians in surgical operations.</a:t>
            </a:r>
            <a:endParaRPr b="1" cap="none" dirty="0" i="1" lang="en-US" spc="0" sz="3000">
              <a:ln>
                <a:solidFill>
                  <a:schemeClr val="accent1">
                    <a:lumMod val="75000"/>
                  </a:schemeClr>
                </a:solidFill>
              </a:ln>
              <a:solidFill>
                <a:schemeClr val="accent1">
                  <a:lumMod val="75000"/>
                </a:schemeClr>
              </a:solidFill>
              <a:effectLst>
                <a:innerShdw blurRad="69850" dir="5400000" dist="43180">
                  <a:srgbClr val="000000">
                    <a:alpha val="65000"/>
                  </a:srgbClr>
                </a:innerShdw>
              </a:effectLst>
            </a:endParaRPr>
          </a:p>
        </p:txBody>
      </p:sp>
    </p:spTree>
    <p:extLst>
      <p:ext uri="{BB962C8B-B14F-4D97-AF65-F5344CB8AC3E}">
        <p14:creationId xmlns:p14="http://schemas.microsoft.com/office/powerpoint/2010/main" val="3301037004"/>
      </p:ext>
    </p:extLst>
  </p:cSld>
  <p:clrMapOvr>
    <a:masterClrMapping/>
  </p:clrMapOvr>
  <mc:AlternateContent xmlns:mc="http://schemas.openxmlformats.org/markup-compatibility/2006" xmlns:p14="http://schemas.microsoft.com/office/powerpoint/2010/main">
    <mc:Choice Requires="p14">
      <p:transition p14:dur="1750" spd="slow">
        <p:pull/>
      </p:transition>
    </mc:Choice>
    <mc:Fallback xmlns="">
      <p:transition spd="slow">
        <p:pull/>
      </p:transition>
    </mc:Fallback>
  </mc:AlternateContent>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
                                            <p:txEl>
                                              <p:pRg end="1" st="1"/>
                                            </p:txEl>
                                          </p:spTgt>
                                        </p:tgtEl>
                                        <p:attrNameLst>
                                          <p:attrName>style.visibility</p:attrName>
                                        </p:attrNameLst>
                                      </p:cBhvr>
                                      <p:to>
                                        <p:strVal val="visible"/>
                                      </p:to>
                                    </p:set>
                                    <p:animEffect filter="fade" transition="in">
                                      <p:cBhvr>
                                        <p:cTn dur="500" id="10"/>
                                        <p:tgtEl>
                                          <p:spTgt spid="3">
                                            <p:txEl>
                                              <p:pRg end="1" st="1"/>
                                            </p:txEl>
                                          </p:spTgt>
                                        </p:tgtEl>
                                      </p:cBhvr>
                                    </p:animEffect>
                                  </p:childTnLst>
                                </p:cTn>
                              </p:par>
                              <p:par>
                                <p:cTn fill="hold" id="11" nodeType="withEffect" presetClass="entr" presetID="10" presetSubtype="0">
                                  <p:stCondLst>
                                    <p:cond delay="0"/>
                                  </p:stCondLst>
                                  <p:childTnLst>
                                    <p:set>
                                      <p:cBhvr>
                                        <p:cTn dur="1" fill="hold" id="12">
                                          <p:stCondLst>
                                            <p:cond delay="0"/>
                                          </p:stCondLst>
                                        </p:cTn>
                                        <p:tgtEl>
                                          <p:spTgt spid="3074"/>
                                        </p:tgtEl>
                                        <p:attrNameLst>
                                          <p:attrName>style.visibility</p:attrName>
                                        </p:attrNameLst>
                                      </p:cBhvr>
                                      <p:to>
                                        <p:strVal val="visible"/>
                                      </p:to>
                                    </p:set>
                                    <p:animEffect filter="fade" transition="in">
                                      <p:cBhvr>
                                        <p:cTn dur="500" id="13"/>
                                        <p:tgtEl>
                                          <p:spTgt spid="3074"/>
                                        </p:tgtEl>
                                      </p:cBhvr>
                                    </p:animEffect>
                                  </p:childTnLst>
                                </p:cTn>
                              </p:par>
                            </p:childTnLst>
                          </p:cTn>
                        </p:par>
                      </p:childTnLst>
                    </p:cTn>
                  </p:par>
                  <p:par>
                    <p:cTn fill="hold" id="14">
                      <p:stCondLst>
                        <p:cond delay="indefinite"/>
                      </p:stCondLst>
                      <p:childTnLst>
                        <p:par>
                          <p:cTn fill="hold" id="15">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3">
                                            <p:txEl>
                                              <p:pRg end="4" st="4"/>
                                            </p:txEl>
                                          </p:spTgt>
                                        </p:tgtEl>
                                        <p:attrNameLst>
                                          <p:attrName>style.visibility</p:attrName>
                                        </p:attrNameLst>
                                      </p:cBhvr>
                                      <p:to>
                                        <p:strVal val="visible"/>
                                      </p:to>
                                    </p:set>
                                    <p:animEffect filter="fade" transition="in">
                                      <p:cBhvr>
                                        <p:cTn dur="500" id="18"/>
                                        <p:tgtEl>
                                          <p:spTgt spid="3">
                                            <p:txEl>
                                              <p:pRg end="4" st="4"/>
                                            </p:txEl>
                                          </p:spTgt>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
                                            <p:txEl>
                                              <p:pRg end="5" st="5"/>
                                            </p:txEl>
                                          </p:spTgt>
                                        </p:tgtEl>
                                        <p:attrNameLst>
                                          <p:attrName>style.visibility</p:attrName>
                                        </p:attrNameLst>
                                      </p:cBhvr>
                                      <p:to>
                                        <p:strVal val="visible"/>
                                      </p:to>
                                    </p:set>
                                    <p:animEffect filter="fade" transition="in">
                                      <p:cBhvr>
                                        <p:cTn dur="500" id="21"/>
                                        <p:tgtEl>
                                          <p:spTgt spid="3">
                                            <p:txEl>
                                              <p:pRg end="5" st="5"/>
                                            </p:txEl>
                                          </p:spTgt>
                                        </p:tgtEl>
                                      </p:cBhvr>
                                    </p:animEffect>
                                  </p:childTnLst>
                                </p:cTn>
                              </p:par>
                              <p:par>
                                <p:cTn fill="hold" grpId="0" id="22" nodeType="withEffect" presetClass="entr" presetID="10" presetSubtype="0">
                                  <p:stCondLst>
                                    <p:cond delay="0"/>
                                  </p:stCondLst>
                                  <p:childTnLst>
                                    <p:set>
                                      <p:cBhvr>
                                        <p:cTn dur="1" fill="hold" id="23">
                                          <p:stCondLst>
                                            <p:cond delay="0"/>
                                          </p:stCondLst>
                                        </p:cTn>
                                        <p:tgtEl>
                                          <p:spTgt spid="3">
                                            <p:txEl>
                                              <p:pRg end="6" st="6"/>
                                            </p:txEl>
                                          </p:spTgt>
                                        </p:tgtEl>
                                        <p:attrNameLst>
                                          <p:attrName>style.visibility</p:attrName>
                                        </p:attrNameLst>
                                      </p:cBhvr>
                                      <p:to>
                                        <p:strVal val="visible"/>
                                      </p:to>
                                    </p:set>
                                    <p:animEffect filter="fade" transition="in">
                                      <p:cBhvr>
                                        <p:cTn dur="500" id="24"/>
                                        <p:tgtEl>
                                          <p:spTgt spid="3">
                                            <p:txEl>
                                              <p:pRg end="6" st="6"/>
                                            </p:txEl>
                                          </p:spTgt>
                                        </p:tgtEl>
                                      </p:cBhvr>
                                    </p:animEffect>
                                  </p:childTnLst>
                                </p:cTn>
                              </p:par>
                              <p:par>
                                <p:cTn fill="hold" id="25" nodeType="withEffect" presetClass="entr" presetID="10" presetSubtype="0">
                                  <p:stCondLst>
                                    <p:cond delay="0"/>
                                  </p:stCondLst>
                                  <p:childTnLst>
                                    <p:set>
                                      <p:cBhvr>
                                        <p:cTn dur="1" fill="hold" id="26">
                                          <p:stCondLst>
                                            <p:cond delay="0"/>
                                          </p:stCondLst>
                                        </p:cTn>
                                        <p:tgtEl>
                                          <p:spTgt spid="4098"/>
                                        </p:tgtEl>
                                        <p:attrNameLst>
                                          <p:attrName>style.visibility</p:attrName>
                                        </p:attrNameLst>
                                      </p:cBhvr>
                                      <p:to>
                                        <p:strVal val="visible"/>
                                      </p:to>
                                    </p:set>
                                    <p:animEffect filter="fade" transition="in">
                                      <p:cBhvr>
                                        <p:cTn dur="500" id="27"/>
                                        <p:tgtEl>
                                          <p:spTgt spid="4098"/>
                                        </p:tgtEl>
                                      </p:cBhvr>
                                    </p:animEffect>
                                  </p:childTnLst>
                                </p:cTn>
                              </p:par>
                            </p:childTnLst>
                          </p:cTn>
                        </p:par>
                      </p:childTnLst>
                    </p:cTn>
                  </p:par>
                  <p:par>
                    <p:cTn fill="hold" id="28">
                      <p:stCondLst>
                        <p:cond delay="indefinite"/>
                      </p:stCondLst>
                      <p:childTnLst>
                        <p:par>
                          <p:cTn fill="hold" id="29">
                            <p:stCondLst>
                              <p:cond delay="0"/>
                            </p:stCondLst>
                            <p:childTnLst>
                              <p:par>
                                <p:cTn fill="hold" grpId="0" id="30" nodeType="clickEffect" presetClass="entr" presetID="10" presetSubtype="0">
                                  <p:stCondLst>
                                    <p:cond delay="0"/>
                                  </p:stCondLst>
                                  <p:childTnLst>
                                    <p:set>
                                      <p:cBhvr>
                                        <p:cTn dur="1" fill="hold" id="31">
                                          <p:stCondLst>
                                            <p:cond delay="0"/>
                                          </p:stCondLst>
                                        </p:cTn>
                                        <p:tgtEl>
                                          <p:spTgt spid="8"/>
                                        </p:tgtEl>
                                        <p:attrNameLst>
                                          <p:attrName>style.visibility</p:attrName>
                                        </p:attrNameLst>
                                      </p:cBhvr>
                                      <p:to>
                                        <p:strVal val="visible"/>
                                      </p:to>
                                    </p:set>
                                    <p:animEffect filter="fade" transition="in">
                                      <p:cBhvr>
                                        <p:cTn dur="500" id="32"/>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P grpId="0" spid="8"/>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699" y="4724398"/>
            <a:ext cx="3228110" cy="1563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72524" y="124690"/>
            <a:ext cx="3426403" cy="3426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sz="quarter" idx="1"/>
          </p:nvPr>
        </p:nvSpPr>
        <p:spPr>
          <a:xfrm>
            <a:off x="228600" y="914400"/>
            <a:ext cx="8534400" cy="5562600"/>
          </a:xfrm>
        </p:spPr>
        <p:txBody>
          <a:bodyPr>
            <a:noAutofit/>
          </a:bodyPr>
          <a:lstStyle/>
          <a:p>
            <a:pPr lvl="0"/>
            <a:r>
              <a:rPr lang="en-US" sz="3500" dirty="0" smtClean="0">
                <a:effectLst/>
              </a:rPr>
              <a:t>Locking </a:t>
            </a:r>
            <a:r>
              <a:rPr lang="en-US" sz="3600" dirty="0" smtClean="0"/>
              <a:t>Surgical </a:t>
            </a:r>
            <a:r>
              <a:rPr lang="en-US" sz="3500" dirty="0" smtClean="0">
                <a:effectLst/>
              </a:rPr>
              <a:t>Forceps</a:t>
            </a:r>
          </a:p>
          <a:p>
            <a:pPr lvl="1"/>
            <a:r>
              <a:rPr lang="en-US" dirty="0"/>
              <a:t>U</a:t>
            </a:r>
            <a:r>
              <a:rPr lang="en-US" dirty="0" smtClean="0"/>
              <a:t>sed </a:t>
            </a:r>
            <a:r>
              <a:rPr lang="en-US" dirty="0"/>
              <a:t>to stop the flow of </a:t>
            </a:r>
            <a:r>
              <a:rPr lang="en-US" dirty="0" smtClean="0"/>
              <a:t>blood </a:t>
            </a:r>
          </a:p>
          <a:p>
            <a:pPr lvl="1"/>
            <a:r>
              <a:rPr lang="en-US" dirty="0"/>
              <a:t>O</a:t>
            </a:r>
            <a:r>
              <a:rPr lang="en-US" dirty="0" smtClean="0"/>
              <a:t>ften </a:t>
            </a:r>
            <a:r>
              <a:rPr lang="en-US" dirty="0"/>
              <a:t>referred to as hemostats</a:t>
            </a:r>
            <a:endParaRPr lang="en-US" dirty="0" smtClean="0"/>
          </a:p>
          <a:p>
            <a:pPr marL="320040" lvl="1" indent="0">
              <a:buNone/>
            </a:pPr>
            <a:endParaRPr lang="en-US" sz="1600" dirty="0" smtClean="0"/>
          </a:p>
          <a:p>
            <a:pPr marL="320040" lvl="1" indent="0">
              <a:buNone/>
            </a:pPr>
            <a:endParaRPr lang="en-US" sz="1600" dirty="0" smtClean="0"/>
          </a:p>
          <a:p>
            <a:r>
              <a:rPr lang="en-US" sz="3500" dirty="0" smtClean="0">
                <a:effectLst/>
              </a:rPr>
              <a:t>Locking Suture Forceps</a:t>
            </a:r>
          </a:p>
          <a:p>
            <a:pPr lvl="1"/>
            <a:r>
              <a:rPr lang="en-US" dirty="0"/>
              <a:t>U</a:t>
            </a:r>
            <a:r>
              <a:rPr lang="en-US" dirty="0" smtClean="0"/>
              <a:t>sed </a:t>
            </a:r>
            <a:r>
              <a:rPr lang="en-US" dirty="0"/>
              <a:t>to hold and guide a suture </a:t>
            </a:r>
            <a:r>
              <a:rPr lang="en-US" dirty="0" smtClean="0"/>
              <a:t>needle </a:t>
            </a:r>
          </a:p>
          <a:p>
            <a:pPr lvl="1"/>
            <a:r>
              <a:rPr lang="en-US" dirty="0" smtClean="0"/>
              <a:t>Often referred </a:t>
            </a:r>
            <a:r>
              <a:rPr lang="en-US" dirty="0"/>
              <a:t>to as needle holders</a:t>
            </a:r>
          </a:p>
          <a:p>
            <a:pPr marL="320040" lvl="1" indent="0">
              <a:buNone/>
            </a:pPr>
            <a:endParaRPr lang="en-US" sz="1600" dirty="0" smtClean="0">
              <a:effectLst/>
            </a:endParaRPr>
          </a:p>
          <a:p>
            <a:pPr lvl="1"/>
            <a:endParaRPr lang="en-US" sz="1600" dirty="0" smtClean="0">
              <a:effectLst/>
            </a:endParaRPr>
          </a:p>
          <a:p>
            <a:r>
              <a:rPr lang="en-US" sz="3500" dirty="0" smtClean="0"/>
              <a:t>Thumb </a:t>
            </a:r>
            <a:r>
              <a:rPr lang="en-US" sz="3500" dirty="0"/>
              <a:t>Forceps </a:t>
            </a:r>
          </a:p>
          <a:p>
            <a:pPr lvl="1"/>
            <a:r>
              <a:rPr lang="en-US" dirty="0" smtClean="0"/>
              <a:t>Used to grasp </a:t>
            </a:r>
            <a:r>
              <a:rPr lang="en-US" dirty="0"/>
              <a:t>soft tissue</a:t>
            </a:r>
          </a:p>
          <a:p>
            <a:pPr lvl="1"/>
            <a:endParaRPr lang="en-US" sz="1600" dirty="0" smtClean="0">
              <a:effectLst/>
            </a:endParaRPr>
          </a:p>
        </p:txBody>
      </p:sp>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6084468" y="2061015"/>
            <a:ext cx="1802513" cy="3468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108871" y="6400800"/>
            <a:ext cx="8839200" cy="400110"/>
          </a:xfrm>
          <a:prstGeom prst="rect">
            <a:avLst/>
          </a:prstGeom>
          <a:noFill/>
        </p:spPr>
        <p:txBody>
          <a:bodyPr wrap="square" lIns="91440" tIns="45720" rIns="91440" bIns="45720">
            <a:spAutoFit/>
          </a:bodyPr>
          <a:lstStyle/>
          <a:p>
            <a:pPr algn="ctr"/>
            <a:r>
              <a:rPr lang="en-US" sz="2000" i="1" dirty="0" smtClean="0">
                <a:ln>
                  <a:solidFill>
                    <a:schemeClr val="accent1">
                      <a:lumMod val="75000"/>
                    </a:schemeClr>
                  </a:solidFill>
                </a:ln>
                <a:solidFill>
                  <a:schemeClr val="accent1">
                    <a:lumMod val="75000"/>
                  </a:schemeClr>
                </a:solidFill>
              </a:rPr>
              <a:t>There are many different varieties of each type of forceps but, they all serve a similar basic purpose.</a:t>
            </a:r>
            <a:endParaRPr lang="en-US" sz="2000" b="1" i="1" cap="none" spc="0" dirty="0">
              <a:ln>
                <a:solidFill>
                  <a:schemeClr val="accent1">
                    <a:lumMod val="75000"/>
                  </a:schemeClr>
                </a:solidFill>
              </a:ln>
              <a:solidFill>
                <a:schemeClr val="accent1">
                  <a:lumMod val="75000"/>
                </a:schemeClr>
              </a:solidFill>
              <a:effectLst>
                <a:innerShdw blurRad="69850" dist="43180" dir="5400000">
                  <a:srgbClr val="000000">
                    <a:alpha val="65000"/>
                  </a:srgbClr>
                </a:innerShdw>
              </a:effectLst>
            </a:endParaRPr>
          </a:p>
        </p:txBody>
      </p:sp>
      <p:sp>
        <p:nvSpPr>
          <p:cNvPr id="11" name="Title 1"/>
          <p:cNvSpPr txBox="1">
            <a:spLocks/>
          </p:cNvSpPr>
          <p:nvPr/>
        </p:nvSpPr>
        <p:spPr>
          <a:xfrm>
            <a:off x="304800" y="-304800"/>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b="1" smtClean="0">
                <a:solidFill>
                  <a:schemeClr val="tx1"/>
                </a:solidFill>
              </a:rPr>
              <a:t>Surgical Tools</a:t>
            </a:r>
            <a:endParaRPr lang="en-US" dirty="0">
              <a:solidFill>
                <a:schemeClr val="tx1"/>
              </a:solidFill>
            </a:endParaRPr>
          </a:p>
        </p:txBody>
      </p:sp>
      <p:sp>
        <p:nvSpPr>
          <p:cNvPr id="5" name="Title 4"/>
          <p:cNvSpPr>
            <a:spLocks noGrp="1"/>
          </p:cNvSpPr>
          <p:nvPr>
            <p:ph type="title"/>
          </p:nvPr>
        </p:nvSpPr>
        <p:spPr>
          <a:xfrm>
            <a:off x="-34636" y="-48492"/>
            <a:ext cx="1075021" cy="346364"/>
          </a:xfrm>
        </p:spPr>
        <p:txBody>
          <a:bodyPr>
            <a:normAutofit/>
          </a:bodyPr>
          <a:lstStyle/>
          <a:p>
            <a:r>
              <a:rPr lang="en-US" sz="100" dirty="0" smtClean="0">
                <a:solidFill>
                  <a:schemeClr val="bg1"/>
                </a:solidFill>
              </a:rPr>
              <a:t>Surgical tools</a:t>
            </a:r>
            <a:endParaRPr lang="en-US" sz="100" dirty="0">
              <a:solidFill>
                <a:schemeClr val="bg1"/>
              </a:solidFill>
            </a:endParaRPr>
          </a:p>
        </p:txBody>
      </p:sp>
    </p:spTree>
    <p:extLst>
      <p:ext uri="{BB962C8B-B14F-4D97-AF65-F5344CB8AC3E}">
        <p14:creationId xmlns:p14="http://schemas.microsoft.com/office/powerpoint/2010/main" val="333508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126"/>
                                        </p:tgtEl>
                                        <p:attrNameLst>
                                          <p:attrName>style.visibility</p:attrName>
                                        </p:attrNameLst>
                                      </p:cBhvr>
                                      <p:to>
                                        <p:strVal val="visible"/>
                                      </p:to>
                                    </p:set>
                                    <p:animEffect transition="in" filter="fade">
                                      <p:cBhvr>
                                        <p:cTn id="16" dur="500"/>
                                        <p:tgtEl>
                                          <p:spTgt spid="512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125"/>
                                        </p:tgtEl>
                                        <p:attrNameLst>
                                          <p:attrName>style.visibility</p:attrName>
                                        </p:attrNameLst>
                                      </p:cBhvr>
                                      <p:to>
                                        <p:strVal val="visible"/>
                                      </p:to>
                                    </p:set>
                                    <p:animEffect transition="in" filter="fade">
                                      <p:cBhvr>
                                        <p:cTn id="30" dur="500"/>
                                        <p:tgtEl>
                                          <p:spTgt spid="512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500"/>
                                        <p:tgtEl>
                                          <p:spTgt spid="3">
                                            <p:txEl>
                                              <p:pRg st="11" end="11"/>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5123"/>
                                        </p:tgtEl>
                                        <p:attrNameLst>
                                          <p:attrName>style.visibility</p:attrName>
                                        </p:attrNameLst>
                                      </p:cBhvr>
                                      <p:to>
                                        <p:strVal val="visible"/>
                                      </p:to>
                                    </p:set>
                                    <p:animEffect transition="in" filter="fade">
                                      <p:cBhvr>
                                        <p:cTn id="41" dur="500"/>
                                        <p:tgtEl>
                                          <p:spTgt spid="512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p:bldLst>
  </p:timing>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4099" name="Picture 3"/>
          <p:cNvPicPr>
            <a:picLocks noChangeArrowheads="1" noChangeAspect="1"/>
          </p:cNvPicPr>
          <p:nvPr/>
        </p:nvPicPr>
        <p:blipFill rotWithShape="1">
          <a:blip r:embed="rId3">
            <a:extLst>
              <a:ext uri="{28A0092B-C50C-407E-A947-70E740481C1C}">
                <a14:useLocalDpi xmlns:a14="http://schemas.microsoft.com/office/drawing/2010/main" val="0"/>
              </a:ext>
            </a:extLst>
          </a:blip>
          <a:stretch/>
        </p:blipFill>
        <p:spPr bwMode="auto">
          <a:xfrm rot="16200000">
            <a:off x="6470765" y="4450080"/>
            <a:ext cx="2834640" cy="1554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descr="http://www.datazap.net/sites/2669/braun_11540_introcan1.jpg" id="4102" name="Picture 6"/>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4763597" y="3237403"/>
            <a:ext cx="2741006" cy="1905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28600" y="-228600"/>
            <a:ext cx="7772400" cy="1143000"/>
          </a:xfrm>
        </p:spPr>
        <p:txBody>
          <a:bodyPr>
            <a:normAutofit/>
          </a:bodyPr>
          <a:lstStyle/>
          <a:p>
            <a:pPr lvl="0"/>
            <a:r>
              <a:rPr b="1" dirty="0" lang="en-US" smtClean="0">
                <a:solidFill>
                  <a:schemeClr val="tx1"/>
                </a:solidFill>
                <a:effectLst/>
              </a:rPr>
              <a:t>Treatment Tools</a:t>
            </a:r>
            <a:endParaRPr dirty="0" lang="en-US">
              <a:solidFill>
                <a:schemeClr val="tx1"/>
              </a:solidFill>
            </a:endParaRPr>
          </a:p>
        </p:txBody>
      </p:sp>
      <p:sp>
        <p:nvSpPr>
          <p:cNvPr id="3" name="Content Placeholder 2"/>
          <p:cNvSpPr>
            <a:spLocks noGrp="1"/>
          </p:cNvSpPr>
          <p:nvPr>
            <p:ph idx="1" sz="quarter"/>
          </p:nvPr>
        </p:nvSpPr>
        <p:spPr>
          <a:xfrm>
            <a:off x="152399" y="914400"/>
            <a:ext cx="6400801" cy="5334000"/>
          </a:xfrm>
        </p:spPr>
        <p:txBody>
          <a:bodyPr>
            <a:normAutofit fontScale="92500"/>
          </a:bodyPr>
          <a:lstStyle/>
          <a:p>
            <a:pPr lvl="0"/>
            <a:r>
              <a:rPr b="1" dirty="0" lang="en-US" smtClean="0" sz="3500">
                <a:effectLst/>
              </a:rPr>
              <a:t>IV Drip Set</a:t>
            </a:r>
          </a:p>
          <a:p>
            <a:pPr lvl="1"/>
            <a:r>
              <a:rPr dirty="0" lang="en-US" smtClean="0"/>
              <a:t>Used </a:t>
            </a:r>
            <a:r>
              <a:rPr dirty="0" lang="en-US"/>
              <a:t>for fluid replacement, infusion of blood or </a:t>
            </a:r>
            <a:r>
              <a:rPr dirty="0" lang="en-US" smtClean="0"/>
              <a:t/>
            </a:r>
            <a:br>
              <a:rPr dirty="0" lang="en-US" smtClean="0"/>
            </a:br>
            <a:r>
              <a:rPr dirty="0" lang="en-US" smtClean="0"/>
              <a:t>administration </a:t>
            </a:r>
            <a:r>
              <a:rPr dirty="0" lang="en-US"/>
              <a:t>of drugs into the </a:t>
            </a:r>
            <a:r>
              <a:rPr dirty="0" lang="en-US" smtClean="0"/>
              <a:t>veins</a:t>
            </a:r>
          </a:p>
          <a:p>
            <a:pPr lvl="1"/>
            <a:r>
              <a:rPr dirty="0" lang="en-US" smtClean="0"/>
              <a:t>Connects to a catheter that is inserted into the vein. </a:t>
            </a:r>
          </a:p>
          <a:p>
            <a:endParaRPr dirty="0" lang="en-US" smtClean="0" sz="3700">
              <a:effectLst/>
            </a:endParaRPr>
          </a:p>
          <a:p>
            <a:endParaRPr dirty="0" lang="en-US" smtClean="0" sz="3700">
              <a:effectLst/>
            </a:endParaRPr>
          </a:p>
          <a:p>
            <a:r>
              <a:rPr b="1" dirty="0" lang="en-US" smtClean="0" sz="3700">
                <a:effectLst/>
              </a:rPr>
              <a:t>Catheter </a:t>
            </a:r>
          </a:p>
          <a:p>
            <a:pPr lvl="1"/>
            <a:r>
              <a:rPr dirty="0" lang="en-US" smtClean="0"/>
              <a:t>Can </a:t>
            </a:r>
            <a:r>
              <a:rPr dirty="0" lang="en-US"/>
              <a:t>be used to drain fluid from </a:t>
            </a:r>
            <a:r>
              <a:rPr dirty="0" lang="en-US" smtClean="0"/>
              <a:t/>
            </a:r>
            <a:br>
              <a:rPr dirty="0" lang="en-US" smtClean="0"/>
            </a:br>
            <a:r>
              <a:rPr dirty="0" lang="en-US" smtClean="0"/>
              <a:t>the </a:t>
            </a:r>
            <a:r>
              <a:rPr dirty="0" lang="en-US"/>
              <a:t>body, or to inject </a:t>
            </a:r>
            <a:r>
              <a:rPr dirty="0" lang="en-US" smtClean="0"/>
              <a:t>fluids into the body</a:t>
            </a:r>
          </a:p>
          <a:p>
            <a:pPr lvl="2"/>
            <a:r>
              <a:rPr dirty="0" lang="en-US" smtClean="0">
                <a:effectLst/>
              </a:rPr>
              <a:t>Urinary catheter</a:t>
            </a:r>
            <a:r>
              <a:rPr dirty="0" i="1" lang="en-US" smtClean="0">
                <a:effectLst/>
              </a:rPr>
              <a:t>: </a:t>
            </a:r>
            <a:r>
              <a:rPr dirty="0" i="1" lang="en-US" smtClean="0"/>
              <a:t>drains </a:t>
            </a:r>
            <a:r>
              <a:rPr dirty="0" i="1" lang="en-US"/>
              <a:t>urine </a:t>
            </a:r>
            <a:r>
              <a:rPr dirty="0" i="1" lang="en-US" u="sng"/>
              <a:t>from</a:t>
            </a:r>
            <a:r>
              <a:rPr dirty="0" i="1" lang="en-US"/>
              <a:t> the bladder</a:t>
            </a:r>
            <a:endParaRPr dirty="0" i="1" lang="en-US" smtClean="0">
              <a:effectLst/>
            </a:endParaRPr>
          </a:p>
          <a:p>
            <a:pPr lvl="2"/>
            <a:r>
              <a:rPr dirty="0" lang="en-US" smtClean="0"/>
              <a:t>IV catheter</a:t>
            </a:r>
            <a:r>
              <a:rPr dirty="0" i="1" lang="en-US" smtClean="0"/>
              <a:t>: Injects medication or other fluids </a:t>
            </a:r>
            <a:r>
              <a:rPr dirty="0" i="1" lang="en-US" smtClean="0" u="sng"/>
              <a:t>into</a:t>
            </a:r>
            <a:r>
              <a:rPr dirty="0" i="1" lang="en-US" smtClean="0"/>
              <a:t> the body or veins</a:t>
            </a:r>
            <a:endParaRPr dirty="0" i="1" lang="en-US" smtClean="0">
              <a:effectLst/>
            </a:endParaRPr>
          </a:p>
        </p:txBody>
      </p:sp>
      <p:pic>
        <p:nvPicPr>
          <p:cNvPr id="4098" name="Picture 2"/>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152400"/>
            <a:ext cx="2209800" cy="3226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Tree>
    <p:extLst>
      <p:ext uri="{BB962C8B-B14F-4D97-AF65-F5344CB8AC3E}">
        <p14:creationId xmlns:p14="http://schemas.microsoft.com/office/powerpoint/2010/main" val="1697359462"/>
      </p:ext>
    </p:extLst>
  </p:cSld>
  <p:clrMapOvr>
    <a:masterClrMapping/>
  </p:clrMapOvr>
  <mc:AlternateContent xmlns:mc="http://schemas.openxmlformats.org/markup-compatibility/2006" xmlns:p14="http://schemas.microsoft.com/office/powerpoint/2010/main">
    <mc:Choice Requires="p14">
      <p:transition p14:dur="1750" spd="slow">
        <p:pull/>
      </p:transition>
    </mc:Choice>
    <mc:Fallback xmlns="">
      <p:transition spd="slow">
        <p:pull/>
      </p:transition>
    </mc:Fallback>
  </mc:AlternateContent>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3">
                                            <p:txEl>
                                              <p:pRg end="0" st="0"/>
                                            </p:txEl>
                                          </p:spTgt>
                                        </p:tgtEl>
                                        <p:attrNameLst>
                                          <p:attrName>style.visibility</p:attrName>
                                        </p:attrNameLst>
                                      </p:cBhvr>
                                      <p:to>
                                        <p:strVal val="visible"/>
                                      </p:to>
                                    </p:set>
                                    <p:animEffect filter="fade" transition="in">
                                      <p:cBhvr>
                                        <p:cTn dur="500" id="7"/>
                                        <p:tgtEl>
                                          <p:spTgt spid="3">
                                            <p:txEl>
                                              <p:pRg end="0" st="0"/>
                                            </p:tx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
                                            <p:txEl>
                                              <p:pRg end="1" st="1"/>
                                            </p:txEl>
                                          </p:spTgt>
                                        </p:tgtEl>
                                        <p:attrNameLst>
                                          <p:attrName>style.visibility</p:attrName>
                                        </p:attrNameLst>
                                      </p:cBhvr>
                                      <p:to>
                                        <p:strVal val="visible"/>
                                      </p:to>
                                    </p:set>
                                    <p:animEffect filter="fade" transition="in">
                                      <p:cBhvr>
                                        <p:cTn dur="500" id="10"/>
                                        <p:tgtEl>
                                          <p:spTgt spid="3">
                                            <p:txEl>
                                              <p:pRg end="1" st="1"/>
                                            </p:txEl>
                                          </p:spTgt>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3">
                                            <p:txEl>
                                              <p:pRg end="2" st="2"/>
                                            </p:txEl>
                                          </p:spTgt>
                                        </p:tgtEl>
                                        <p:attrNameLst>
                                          <p:attrName>style.visibility</p:attrName>
                                        </p:attrNameLst>
                                      </p:cBhvr>
                                      <p:to>
                                        <p:strVal val="visible"/>
                                      </p:to>
                                    </p:set>
                                    <p:animEffect filter="fade" transition="in">
                                      <p:cBhvr>
                                        <p:cTn dur="500" id="13"/>
                                        <p:tgtEl>
                                          <p:spTgt spid="3">
                                            <p:txEl>
                                              <p:pRg end="2" st="2"/>
                                            </p:txEl>
                                          </p:spTgt>
                                        </p:tgtEl>
                                      </p:cBhvr>
                                    </p:animEffect>
                                  </p:childTnLst>
                                </p:cTn>
                              </p:par>
                              <p:par>
                                <p:cTn fill="hold" id="14" nodeType="withEffect" presetClass="entr" presetID="10" presetSubtype="0">
                                  <p:stCondLst>
                                    <p:cond delay="0"/>
                                  </p:stCondLst>
                                  <p:childTnLst>
                                    <p:set>
                                      <p:cBhvr>
                                        <p:cTn dur="1" fill="hold" id="15">
                                          <p:stCondLst>
                                            <p:cond delay="0"/>
                                          </p:stCondLst>
                                        </p:cTn>
                                        <p:tgtEl>
                                          <p:spTgt spid="4098"/>
                                        </p:tgtEl>
                                        <p:attrNameLst>
                                          <p:attrName>style.visibility</p:attrName>
                                        </p:attrNameLst>
                                      </p:cBhvr>
                                      <p:to>
                                        <p:strVal val="visible"/>
                                      </p:to>
                                    </p:set>
                                    <p:animEffect filter="fade" transition="in">
                                      <p:cBhvr>
                                        <p:cTn dur="500" id="16"/>
                                        <p:tgtEl>
                                          <p:spTgt spid="4098"/>
                                        </p:tgtEl>
                                      </p:cBhvr>
                                    </p:animEffect>
                                  </p:childTnLst>
                                </p:cTn>
                              </p:par>
                            </p:childTnLst>
                          </p:cTn>
                        </p:par>
                      </p:childTnLst>
                    </p:cTn>
                  </p:par>
                  <p:par>
                    <p:cTn fill="hold" id="17">
                      <p:stCondLst>
                        <p:cond delay="indefinite"/>
                      </p:stCondLst>
                      <p:childTnLst>
                        <p:par>
                          <p:cTn fill="hold" id="18">
                            <p:stCondLst>
                              <p:cond delay="0"/>
                            </p:stCondLst>
                            <p:childTnLst>
                              <p:par>
                                <p:cTn fill="hold" grpId="0" id="19" nodeType="clickEffect" presetClass="entr" presetID="10" presetSubtype="0">
                                  <p:stCondLst>
                                    <p:cond delay="0"/>
                                  </p:stCondLst>
                                  <p:childTnLst>
                                    <p:set>
                                      <p:cBhvr>
                                        <p:cTn dur="1" fill="hold" id="20">
                                          <p:stCondLst>
                                            <p:cond delay="0"/>
                                          </p:stCondLst>
                                        </p:cTn>
                                        <p:tgtEl>
                                          <p:spTgt spid="3">
                                            <p:txEl>
                                              <p:pRg end="5" st="5"/>
                                            </p:txEl>
                                          </p:spTgt>
                                        </p:tgtEl>
                                        <p:attrNameLst>
                                          <p:attrName>style.visibility</p:attrName>
                                        </p:attrNameLst>
                                      </p:cBhvr>
                                      <p:to>
                                        <p:strVal val="visible"/>
                                      </p:to>
                                    </p:set>
                                    <p:animEffect filter="fade" transition="in">
                                      <p:cBhvr>
                                        <p:cTn dur="500" id="21"/>
                                        <p:tgtEl>
                                          <p:spTgt spid="3">
                                            <p:txEl>
                                              <p:pRg end="5" st="5"/>
                                            </p:txEl>
                                          </p:spTgt>
                                        </p:tgtEl>
                                      </p:cBhvr>
                                    </p:animEffect>
                                  </p:childTnLst>
                                </p:cTn>
                              </p:par>
                              <p:par>
                                <p:cTn fill="hold" grpId="0" id="22" nodeType="withEffect" presetClass="entr" presetID="10" presetSubtype="0">
                                  <p:stCondLst>
                                    <p:cond delay="0"/>
                                  </p:stCondLst>
                                  <p:childTnLst>
                                    <p:set>
                                      <p:cBhvr>
                                        <p:cTn dur="1" fill="hold" id="23">
                                          <p:stCondLst>
                                            <p:cond delay="0"/>
                                          </p:stCondLst>
                                        </p:cTn>
                                        <p:tgtEl>
                                          <p:spTgt spid="3">
                                            <p:txEl>
                                              <p:pRg end="6" st="6"/>
                                            </p:txEl>
                                          </p:spTgt>
                                        </p:tgtEl>
                                        <p:attrNameLst>
                                          <p:attrName>style.visibility</p:attrName>
                                        </p:attrNameLst>
                                      </p:cBhvr>
                                      <p:to>
                                        <p:strVal val="visible"/>
                                      </p:to>
                                    </p:set>
                                    <p:animEffect filter="fade" transition="in">
                                      <p:cBhvr>
                                        <p:cTn dur="500" id="24"/>
                                        <p:tgtEl>
                                          <p:spTgt spid="3">
                                            <p:txEl>
                                              <p:pRg end="6" st="6"/>
                                            </p:txEl>
                                          </p:spTgt>
                                        </p:tgtEl>
                                      </p:cBhvr>
                                    </p:animEffect>
                                  </p:childTnLst>
                                </p:cTn>
                              </p:par>
                              <p:par>
                                <p:cTn fill="hold" id="25" nodeType="withEffect" presetClass="entr" presetID="10" presetSubtype="0">
                                  <p:stCondLst>
                                    <p:cond delay="0"/>
                                  </p:stCondLst>
                                  <p:childTnLst>
                                    <p:set>
                                      <p:cBhvr>
                                        <p:cTn dur="1" fill="hold" id="26">
                                          <p:stCondLst>
                                            <p:cond delay="0"/>
                                          </p:stCondLst>
                                        </p:cTn>
                                        <p:tgtEl>
                                          <p:spTgt spid="4102"/>
                                        </p:tgtEl>
                                        <p:attrNameLst>
                                          <p:attrName>style.visibility</p:attrName>
                                        </p:attrNameLst>
                                      </p:cBhvr>
                                      <p:to>
                                        <p:strVal val="visible"/>
                                      </p:to>
                                    </p:set>
                                    <p:animEffect filter="fade" transition="in">
                                      <p:cBhvr>
                                        <p:cTn dur="500" id="27"/>
                                        <p:tgtEl>
                                          <p:spTgt spid="4102"/>
                                        </p:tgtEl>
                                      </p:cBhvr>
                                    </p:animEffect>
                                  </p:childTnLst>
                                </p:cTn>
                              </p:par>
                              <p:par>
                                <p:cTn fill="hold" id="28" nodeType="withEffect" presetClass="entr" presetID="10" presetSubtype="0">
                                  <p:stCondLst>
                                    <p:cond delay="0"/>
                                  </p:stCondLst>
                                  <p:childTnLst>
                                    <p:set>
                                      <p:cBhvr>
                                        <p:cTn dur="1" fill="hold" id="29">
                                          <p:stCondLst>
                                            <p:cond delay="0"/>
                                          </p:stCondLst>
                                        </p:cTn>
                                        <p:tgtEl>
                                          <p:spTgt spid="4099"/>
                                        </p:tgtEl>
                                        <p:attrNameLst>
                                          <p:attrName>style.visibility</p:attrName>
                                        </p:attrNameLst>
                                      </p:cBhvr>
                                      <p:to>
                                        <p:strVal val="visible"/>
                                      </p:to>
                                    </p:set>
                                    <p:animEffect filter="fade" transition="in">
                                      <p:cBhvr>
                                        <p:cTn dur="500" id="30"/>
                                        <p:tgtEl>
                                          <p:spTgt spid="4099"/>
                                        </p:tgtEl>
                                      </p:cBhvr>
                                    </p:animEffect>
                                  </p:childTnLst>
                                </p:cTn>
                              </p:par>
                            </p:childTnLst>
                          </p:cTn>
                        </p:par>
                      </p:childTnLst>
                    </p:cTn>
                  </p:par>
                  <p:par>
                    <p:cTn fill="hold" id="31">
                      <p:stCondLst>
                        <p:cond delay="indefinite"/>
                      </p:stCondLst>
                      <p:childTnLst>
                        <p:par>
                          <p:cTn fill="hold" id="32">
                            <p:stCondLst>
                              <p:cond delay="0"/>
                            </p:stCondLst>
                            <p:childTnLst>
                              <p:par>
                                <p:cTn fill="hold" grpId="1" id="33" nodeType="clickEffect" presetClass="entr" presetID="10" presetSubtype="0">
                                  <p:stCondLst>
                                    <p:cond delay="0"/>
                                  </p:stCondLst>
                                  <p:childTnLst>
                                    <p:set>
                                      <p:cBhvr>
                                        <p:cTn dur="1" fill="hold" id="34">
                                          <p:stCondLst>
                                            <p:cond delay="0"/>
                                          </p:stCondLst>
                                        </p:cTn>
                                        <p:tgtEl>
                                          <p:spTgt spid="3">
                                            <p:txEl>
                                              <p:pRg end="7" st="7"/>
                                            </p:txEl>
                                          </p:spTgt>
                                        </p:tgtEl>
                                        <p:attrNameLst>
                                          <p:attrName>style.visibility</p:attrName>
                                        </p:attrNameLst>
                                      </p:cBhvr>
                                      <p:to>
                                        <p:strVal val="visible"/>
                                      </p:to>
                                    </p:set>
                                    <p:animEffect filter="fade" transition="in">
                                      <p:cBhvr>
                                        <p:cTn dur="500" id="35"/>
                                        <p:tgtEl>
                                          <p:spTgt spid="3">
                                            <p:txEl>
                                              <p:pRg end="7" st="7"/>
                                            </p:txEl>
                                          </p:spTgt>
                                        </p:tgtEl>
                                      </p:cBhvr>
                                    </p:animEffect>
                                  </p:childTnLst>
                                </p:cTn>
                              </p:par>
                              <p:par>
                                <p:cTn fill="hold" id="36" nodeType="withEffect" presetClass="emph" presetID="32" presetSubtype="0">
                                  <p:stCondLst>
                                    <p:cond delay="0"/>
                                  </p:stCondLst>
                                  <p:childTnLst>
                                    <p:animRot by="120000">
                                      <p:cBhvr>
                                        <p:cTn dur="200" fill="hold" id="37">
                                          <p:stCondLst>
                                            <p:cond delay="0"/>
                                          </p:stCondLst>
                                        </p:cTn>
                                        <p:tgtEl>
                                          <p:spTgt spid="4099"/>
                                        </p:tgtEl>
                                        <p:attrNameLst>
                                          <p:attrName>r</p:attrName>
                                        </p:attrNameLst>
                                      </p:cBhvr>
                                    </p:animRot>
                                    <p:animRot by="-240000">
                                      <p:cBhvr>
                                        <p:cTn dur="400" fill="hold" id="38">
                                          <p:stCondLst>
                                            <p:cond delay="400"/>
                                          </p:stCondLst>
                                        </p:cTn>
                                        <p:tgtEl>
                                          <p:spTgt spid="4099"/>
                                        </p:tgtEl>
                                        <p:attrNameLst>
                                          <p:attrName>r</p:attrName>
                                        </p:attrNameLst>
                                      </p:cBhvr>
                                    </p:animRot>
                                    <p:animRot by="240000">
                                      <p:cBhvr>
                                        <p:cTn dur="400" fill="hold" id="39">
                                          <p:stCondLst>
                                            <p:cond delay="800"/>
                                          </p:stCondLst>
                                        </p:cTn>
                                        <p:tgtEl>
                                          <p:spTgt spid="4099"/>
                                        </p:tgtEl>
                                        <p:attrNameLst>
                                          <p:attrName>r</p:attrName>
                                        </p:attrNameLst>
                                      </p:cBhvr>
                                    </p:animRot>
                                    <p:animRot by="-240000">
                                      <p:cBhvr>
                                        <p:cTn dur="400" fill="hold" id="40">
                                          <p:stCondLst>
                                            <p:cond delay="1200"/>
                                          </p:stCondLst>
                                        </p:cTn>
                                        <p:tgtEl>
                                          <p:spTgt spid="4099"/>
                                        </p:tgtEl>
                                        <p:attrNameLst>
                                          <p:attrName>r</p:attrName>
                                        </p:attrNameLst>
                                      </p:cBhvr>
                                    </p:animRot>
                                    <p:animRot by="120000">
                                      <p:cBhvr>
                                        <p:cTn dur="400" fill="hold" id="41">
                                          <p:stCondLst>
                                            <p:cond delay="1600"/>
                                          </p:stCondLst>
                                        </p:cTn>
                                        <p:tgtEl>
                                          <p:spTgt spid="4099"/>
                                        </p:tgtEl>
                                        <p:attrNameLst>
                                          <p:attrName>r</p:attrName>
                                        </p:attrNameLst>
                                      </p:cBhvr>
                                    </p:animRot>
                                  </p:childTnLst>
                                </p:cTn>
                              </p:par>
                            </p:childTnLst>
                          </p:cTn>
                        </p:par>
                      </p:childTnLst>
                    </p:cTn>
                  </p:par>
                  <p:par>
                    <p:cTn fill="hold" id="42">
                      <p:stCondLst>
                        <p:cond delay="indefinite"/>
                      </p:stCondLst>
                      <p:childTnLst>
                        <p:par>
                          <p:cTn fill="hold" id="43">
                            <p:stCondLst>
                              <p:cond delay="0"/>
                            </p:stCondLst>
                            <p:childTnLst>
                              <p:par>
                                <p:cTn fill="hold" grpId="1" id="44" nodeType="clickEffect" presetClass="entr" presetID="10" presetSubtype="0">
                                  <p:stCondLst>
                                    <p:cond delay="0"/>
                                  </p:stCondLst>
                                  <p:childTnLst>
                                    <p:set>
                                      <p:cBhvr>
                                        <p:cTn dur="1" fill="hold" id="45">
                                          <p:stCondLst>
                                            <p:cond delay="0"/>
                                          </p:stCondLst>
                                        </p:cTn>
                                        <p:tgtEl>
                                          <p:spTgt spid="3">
                                            <p:txEl>
                                              <p:pRg end="8" st="8"/>
                                            </p:txEl>
                                          </p:spTgt>
                                        </p:tgtEl>
                                        <p:attrNameLst>
                                          <p:attrName>style.visibility</p:attrName>
                                        </p:attrNameLst>
                                      </p:cBhvr>
                                      <p:to>
                                        <p:strVal val="visible"/>
                                      </p:to>
                                    </p:set>
                                    <p:animEffect filter="fade" transition="in">
                                      <p:cBhvr>
                                        <p:cTn dur="500" id="46"/>
                                        <p:tgtEl>
                                          <p:spTgt spid="3">
                                            <p:txEl>
                                              <p:pRg end="8" st="8"/>
                                            </p:txEl>
                                          </p:spTgt>
                                        </p:tgtEl>
                                      </p:cBhvr>
                                    </p:animEffect>
                                  </p:childTnLst>
                                </p:cTn>
                              </p:par>
                              <p:par>
                                <p:cTn fill="hold" id="47" nodeType="withEffect" presetClass="emph" presetID="32" presetSubtype="0">
                                  <p:stCondLst>
                                    <p:cond delay="0"/>
                                  </p:stCondLst>
                                  <p:childTnLst>
                                    <p:animRot by="120000">
                                      <p:cBhvr>
                                        <p:cTn dur="200" fill="hold" id="48">
                                          <p:stCondLst>
                                            <p:cond delay="0"/>
                                          </p:stCondLst>
                                        </p:cTn>
                                        <p:tgtEl>
                                          <p:spTgt spid="4102"/>
                                        </p:tgtEl>
                                        <p:attrNameLst>
                                          <p:attrName>r</p:attrName>
                                        </p:attrNameLst>
                                      </p:cBhvr>
                                    </p:animRot>
                                    <p:animRot by="-240000">
                                      <p:cBhvr>
                                        <p:cTn dur="400" fill="hold" id="49">
                                          <p:stCondLst>
                                            <p:cond delay="400"/>
                                          </p:stCondLst>
                                        </p:cTn>
                                        <p:tgtEl>
                                          <p:spTgt spid="4102"/>
                                        </p:tgtEl>
                                        <p:attrNameLst>
                                          <p:attrName>r</p:attrName>
                                        </p:attrNameLst>
                                      </p:cBhvr>
                                    </p:animRot>
                                    <p:animRot by="240000">
                                      <p:cBhvr>
                                        <p:cTn dur="400" fill="hold" id="50">
                                          <p:stCondLst>
                                            <p:cond delay="800"/>
                                          </p:stCondLst>
                                        </p:cTn>
                                        <p:tgtEl>
                                          <p:spTgt spid="4102"/>
                                        </p:tgtEl>
                                        <p:attrNameLst>
                                          <p:attrName>r</p:attrName>
                                        </p:attrNameLst>
                                      </p:cBhvr>
                                    </p:animRot>
                                    <p:animRot by="-240000">
                                      <p:cBhvr>
                                        <p:cTn dur="400" fill="hold" id="51">
                                          <p:stCondLst>
                                            <p:cond delay="1200"/>
                                          </p:stCondLst>
                                        </p:cTn>
                                        <p:tgtEl>
                                          <p:spTgt spid="4102"/>
                                        </p:tgtEl>
                                        <p:attrNameLst>
                                          <p:attrName>r</p:attrName>
                                        </p:attrNameLst>
                                      </p:cBhvr>
                                    </p:animRot>
                                    <p:animRot by="120000">
                                      <p:cBhvr>
                                        <p:cTn dur="400" fill="hold" id="52">
                                          <p:stCondLst>
                                            <p:cond delay="1600"/>
                                          </p:stCondLst>
                                        </p:cTn>
                                        <p:tgtEl>
                                          <p:spTgt spid="4102"/>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P build="p" grpId="1" spid="3" uiExpand="1"/>
    </p:bldLst>
  </p:timing>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26" name="Picture 2"/>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28470" y="4509312"/>
            <a:ext cx="4501229" cy="105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1029" name="Picture 5"/>
          <p:cNvPicPr>
            <a:picLocks noChangeArrowheads="1" noChangeAspect="1"/>
          </p:cNvPicPr>
          <p:nvPr/>
        </p:nvPicPr>
        <p:blipFill rotWithShape="1">
          <a:blip r:embed="rId4">
            <a:extLst>
              <a:ext uri="{28A0092B-C50C-407E-A947-70E740481C1C}">
                <a14:useLocalDpi xmlns:a14="http://schemas.microsoft.com/office/drawing/2010/main" val="0"/>
              </a:ext>
            </a:extLst>
          </a:blip>
          <a:srcRect l="-10062"/>
          <a:stretch/>
        </p:blipFill>
        <p:spPr bwMode="auto">
          <a:xfrm rot="9629086">
            <a:off x="7040322" y="2036689"/>
            <a:ext cx="1204302" cy="2126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228600" y="-228600"/>
            <a:ext cx="7772400" cy="1143000"/>
          </a:xfrm>
        </p:spPr>
        <p:txBody>
          <a:bodyPr>
            <a:normAutofit/>
          </a:bodyPr>
          <a:lstStyle/>
          <a:p>
            <a:pPr lvl="0"/>
            <a:r>
              <a:rPr b="1" dirty="0" lang="en-US" smtClean="0">
                <a:solidFill>
                  <a:schemeClr val="tx1"/>
                </a:solidFill>
                <a:effectLst/>
              </a:rPr>
              <a:t>Treatment Tools </a:t>
            </a:r>
            <a:endParaRPr dirty="0" lang="en-US">
              <a:solidFill>
                <a:schemeClr val="tx1"/>
              </a:solidFill>
            </a:endParaRPr>
          </a:p>
        </p:txBody>
      </p:sp>
      <p:sp>
        <p:nvSpPr>
          <p:cNvPr id="3" name="Content Placeholder 2"/>
          <p:cNvSpPr>
            <a:spLocks noGrp="1"/>
          </p:cNvSpPr>
          <p:nvPr>
            <p:ph idx="1" sz="quarter"/>
          </p:nvPr>
        </p:nvSpPr>
        <p:spPr>
          <a:xfrm>
            <a:off x="152400" y="847269"/>
            <a:ext cx="6248400" cy="5934531"/>
          </a:xfrm>
        </p:spPr>
        <p:txBody>
          <a:bodyPr>
            <a:normAutofit fontScale="25000" lnSpcReduction="20000"/>
          </a:bodyPr>
          <a:lstStyle/>
          <a:p>
            <a:r>
              <a:rPr b="1" dirty="0" lang="en-US" smtClean="0" sz="9600">
                <a:effectLst/>
              </a:rPr>
              <a:t>Ultrasonic </a:t>
            </a:r>
            <a:r>
              <a:rPr b="1" dirty="0" err="1" lang="en-US" smtClean="0" sz="9600">
                <a:effectLst/>
              </a:rPr>
              <a:t>Scaler</a:t>
            </a:r>
            <a:endParaRPr b="1" dirty="0" lang="en-US" sz="9600"/>
          </a:p>
          <a:p>
            <a:pPr lvl="1"/>
            <a:r>
              <a:rPr b="0" dirty="0" i="0" kern="1200" kumimoji="0" lang="en-US" smtClean="0" sz="7200">
                <a:solidFill>
                  <a:schemeClr val="tx1"/>
                </a:solidFill>
                <a:effectLst/>
              </a:rPr>
              <a:t>Removes tartar with minute vibrations</a:t>
            </a:r>
            <a:r>
              <a:rPr b="0" baseline="0" dirty="0" i="0" kern="1200" kumimoji="0" lang="en-US" smtClean="0" sz="7200">
                <a:solidFill>
                  <a:schemeClr val="tx1"/>
                </a:solidFill>
                <a:effectLst/>
              </a:rPr>
              <a:t> and </a:t>
            </a:r>
            <a:r>
              <a:rPr b="0" dirty="0" i="0" kern="1200" kumimoji="0" lang="en-US" smtClean="0" sz="7200">
                <a:solidFill>
                  <a:schemeClr val="tx1"/>
                </a:solidFill>
                <a:effectLst/>
              </a:rPr>
              <a:t>washes away debris with mists of water (emits a high pitched whistling sound) </a:t>
            </a:r>
          </a:p>
          <a:p>
            <a:pPr lvl="1"/>
            <a:r>
              <a:rPr b="0" dirty="0" i="0" kern="1200" kumimoji="0" lang="en-US" smtClean="0" sz="7200">
                <a:solidFill>
                  <a:schemeClr val="tx1"/>
                </a:solidFill>
                <a:effectLst/>
              </a:rPr>
              <a:t>Tips </a:t>
            </a:r>
            <a:r>
              <a:rPr b="0" dirty="0" i="0" kern="1200" kumimoji="0" lang="en-US" smtClean="0" sz="7200">
                <a:solidFill>
                  <a:schemeClr val="tx1"/>
                </a:solidFill>
                <a:effectLst/>
              </a:rPr>
              <a:t>are curved and rounded </a:t>
            </a:r>
          </a:p>
          <a:p>
            <a:pPr lvl="1"/>
            <a:endParaRPr dirty="0" lang="en-US" smtClean="0" sz="4000"/>
          </a:p>
          <a:p>
            <a:r>
              <a:rPr b="1" dirty="0" lang="en-US" sz="9600"/>
              <a:t>Dental Polisher</a:t>
            </a:r>
          </a:p>
          <a:p>
            <a:pPr lvl="1"/>
            <a:r>
              <a:rPr dirty="0" lang="en-US" smtClean="0" sz="7200"/>
              <a:t>Smoothens </a:t>
            </a:r>
            <a:r>
              <a:rPr dirty="0" lang="en-US" sz="7200"/>
              <a:t>out teeth after use of </a:t>
            </a:r>
            <a:r>
              <a:rPr dirty="0" err="1" lang="en-US" sz="7200"/>
              <a:t>scaler</a:t>
            </a:r>
            <a:r>
              <a:rPr dirty="0" lang="en-US" sz="7200"/>
              <a:t> that usually leaves teeth with small grooves in the </a:t>
            </a:r>
            <a:r>
              <a:rPr dirty="0" lang="en-US" smtClean="0" sz="7200"/>
              <a:t>enamel</a:t>
            </a:r>
          </a:p>
          <a:p>
            <a:pPr lvl="1"/>
            <a:r>
              <a:rPr dirty="0" lang="en-US" sz="7200"/>
              <a:t>Tips have soft rubber cup that </a:t>
            </a:r>
            <a:r>
              <a:rPr dirty="0" lang="en-US" smtClean="0" sz="7200"/>
              <a:t>spins</a:t>
            </a:r>
          </a:p>
          <a:p>
            <a:pPr lvl="1"/>
            <a:endParaRPr dirty="0" lang="en-US" sz="4000"/>
          </a:p>
          <a:p>
            <a:r>
              <a:rPr b="1" dirty="0" lang="en-US" smtClean="0" sz="9600"/>
              <a:t>Hand </a:t>
            </a:r>
            <a:r>
              <a:rPr b="1" dirty="0" err="1" lang="en-US" smtClean="0" sz="9600"/>
              <a:t>Scaler</a:t>
            </a:r>
            <a:endParaRPr b="1" dirty="0" lang="en-US" smtClean="0" sz="9600"/>
          </a:p>
          <a:p>
            <a:pPr lvl="1"/>
            <a:r>
              <a:rPr dirty="0" lang="en-US" smtClean="0" sz="7200"/>
              <a:t>Lacks vibrations and mist, removes tartar and plaque</a:t>
            </a:r>
          </a:p>
          <a:p>
            <a:pPr lvl="1"/>
            <a:endParaRPr dirty="0" lang="en-US" smtClean="0" sz="4000"/>
          </a:p>
          <a:p>
            <a:r>
              <a:rPr b="1" dirty="0" lang="en-US" smtClean="0" sz="9600"/>
              <a:t>Depth </a:t>
            </a:r>
            <a:r>
              <a:rPr b="1" dirty="0" lang="en-US" sz="9600"/>
              <a:t>Probe And </a:t>
            </a:r>
            <a:r>
              <a:rPr b="1" dirty="0" lang="en-US" smtClean="0" sz="9600"/>
              <a:t>Explorer</a:t>
            </a:r>
          </a:p>
          <a:p>
            <a:pPr lvl="1"/>
            <a:r>
              <a:rPr dirty="0" lang="en-US" smtClean="0" sz="7200"/>
              <a:t>Used to investigate and search to find </a:t>
            </a:r>
            <a:r>
              <a:rPr dirty="0" lang="en-US" sz="7200"/>
              <a:t>small </a:t>
            </a:r>
            <a:r>
              <a:rPr dirty="0" lang="en-US" smtClean="0" sz="7200"/>
              <a:t/>
            </a:r>
            <a:br>
              <a:rPr dirty="0" lang="en-US" smtClean="0" sz="7200"/>
            </a:br>
            <a:r>
              <a:rPr dirty="0" lang="en-US" smtClean="0" sz="7200"/>
              <a:t>areas of </a:t>
            </a:r>
            <a:r>
              <a:rPr dirty="0" lang="en-US" sz="7200"/>
              <a:t>decay in the </a:t>
            </a:r>
            <a:r>
              <a:rPr dirty="0" lang="en-US" smtClean="0" sz="7200"/>
              <a:t>enamel. </a:t>
            </a:r>
          </a:p>
          <a:p>
            <a:pPr lvl="1"/>
            <a:r>
              <a:rPr dirty="0" lang="en-US" smtClean="0" sz="7200"/>
              <a:t>Tip is sharp (like a needle) and hooked</a:t>
            </a:r>
          </a:p>
          <a:p>
            <a:pPr lvl="1"/>
            <a:endParaRPr dirty="0" lang="en-US" sz="3600"/>
          </a:p>
          <a:p>
            <a:r>
              <a:rPr b="1" dirty="0" lang="en-US" smtClean="0" sz="9600"/>
              <a:t>Dental mirror</a:t>
            </a:r>
          </a:p>
          <a:p>
            <a:pPr lvl="1"/>
            <a:r>
              <a:rPr dirty="0" lang="en-US" smtClean="0" sz="7200">
                <a:effectLst/>
              </a:rPr>
              <a:t>Allows the technician to view hard to see places in the mouth</a:t>
            </a:r>
          </a:p>
        </p:txBody>
      </p:sp>
      <p:pic>
        <p:nvPicPr>
          <p:cNvPr id="1027" name="Picture 3"/>
          <p:cNvPicPr>
            <a:picLocks noChangeArrowheads="1" noChangeAspect="1"/>
          </p:cNvPicPr>
          <p:nvPr/>
        </p:nvPicPr>
        <p:blipFill rotWithShape="1">
          <a:blip r:embed="rId5">
            <a:extLst>
              <a:ext uri="{28A0092B-C50C-407E-A947-70E740481C1C}">
                <a14:useLocalDpi xmlns:a14="http://schemas.microsoft.com/office/drawing/2010/main" val="0"/>
              </a:ext>
            </a:extLst>
          </a:blip>
          <a:srcRect r="102"/>
          <a:stretch/>
        </p:blipFill>
        <p:spPr bwMode="auto">
          <a:xfrm>
            <a:off x="6096000" y="162696"/>
            <a:ext cx="2883691" cy="181850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1028" name="Picture 4"/>
          <p:cNvPicPr>
            <a:picLocks noChangeArrowheads="1" noChangeAspect="1"/>
          </p:cNvPicPr>
          <p:nvPr/>
        </p:nvPicPr>
        <p:blipFill rotWithShape="1">
          <a:blip r:embed="rId6">
            <a:extLst>
              <a:ext uri="{28A0092B-C50C-407E-A947-70E740481C1C}">
                <a14:useLocalDpi xmlns:a14="http://schemas.microsoft.com/office/drawing/2010/main" val="0"/>
              </a:ext>
            </a:extLst>
          </a:blip>
          <a:stretch/>
        </p:blipFill>
        <p:spPr bwMode="auto">
          <a:xfrm>
            <a:off x="6498646" y="1896630"/>
            <a:ext cx="442034" cy="223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1030" name="Picture 6"/>
          <p:cNvPicPr>
            <a:picLocks noChangeArrowheads="1" noChangeAspect="1"/>
          </p:cNvPicPr>
          <p:nvPr/>
        </p:nvPicPr>
        <p:blipFill rotWithShape="1">
          <a:blip r:embed="rId7">
            <a:extLst>
              <a:ext uri="{28A0092B-C50C-407E-A947-70E740481C1C}">
                <a14:useLocalDpi xmlns:a14="http://schemas.microsoft.com/office/drawing/2010/main" val="0"/>
              </a:ext>
            </a:extLst>
          </a:blip>
          <a:stretch/>
        </p:blipFill>
        <p:spPr bwMode="auto">
          <a:xfrm>
            <a:off x="4523926" y="4269364"/>
            <a:ext cx="4505774" cy="509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5" name="Picture 3"/>
          <p:cNvPicPr>
            <a:picLocks noChangeArrowheads="1" noChangeAspect="1"/>
          </p:cNvPicPr>
          <p:nvPr/>
        </p:nvPicPr>
        <p:blipFill rotWithShape="1">
          <a:blip r:embed="rId8">
            <a:extLst>
              <a:ext uri="{28A0092B-C50C-407E-A947-70E740481C1C}">
                <a14:useLocalDpi xmlns:a14="http://schemas.microsoft.com/office/drawing/2010/main" val="0"/>
              </a:ext>
            </a:extLst>
          </a:blip>
          <a:srcRect r="690" t="-800"/>
          <a:stretch/>
        </p:blipFill>
        <p:spPr bwMode="auto">
          <a:xfrm rot="16200000">
            <a:off x="6375927" y="3431621"/>
            <a:ext cx="615818" cy="4310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
        <p:nvSpPr>
          <p:cNvPr id="6" name="Oval 5"/>
          <p:cNvSpPr/>
          <p:nvPr/>
        </p:nvSpPr>
        <p:spPr>
          <a:xfrm rot="20156065">
            <a:off x="7319321" y="205391"/>
            <a:ext cx="437048" cy="1068003"/>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 name="Oval 11"/>
          <p:cNvSpPr/>
          <p:nvPr/>
        </p:nvSpPr>
        <p:spPr>
          <a:xfrm rot="2706746">
            <a:off x="8204738" y="775866"/>
            <a:ext cx="315957" cy="1191010"/>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 name="Rectangle 13"/>
          <p:cNvSpPr/>
          <p:nvPr/>
        </p:nvSpPr>
        <p:spPr>
          <a:xfrm>
            <a:off x="113787" y="6324600"/>
            <a:ext cx="8839200" cy="400110"/>
          </a:xfrm>
          <a:prstGeom prst="rect">
            <a:avLst/>
          </a:prstGeom>
          <a:noFill/>
        </p:spPr>
        <p:txBody>
          <a:bodyPr bIns="45720" lIns="91440" rIns="91440" tIns="45720" wrap="square">
            <a:spAutoFit/>
          </a:bodyPr>
          <a:lstStyle/>
          <a:p>
            <a:pPr algn="ctr"/>
            <a:r>
              <a:rPr dirty="0" i="1" lang="en-US" smtClean="0" sz="2000">
                <a:ln>
                  <a:solidFill>
                    <a:schemeClr val="accent1">
                      <a:lumMod val="75000"/>
                    </a:schemeClr>
                  </a:solidFill>
                </a:ln>
                <a:solidFill>
                  <a:schemeClr val="accent1">
                    <a:lumMod val="75000"/>
                  </a:schemeClr>
                </a:solidFill>
              </a:rPr>
              <a:t>Vet techs are responsible for dental cleanings; much like the cleanings from your dental hygienist.</a:t>
            </a:r>
            <a:endParaRPr b="1" cap="none" dirty="0" i="1" lang="en-US" spc="0" sz="2000">
              <a:ln>
                <a:solidFill>
                  <a:schemeClr val="accent1">
                    <a:lumMod val="75000"/>
                  </a:schemeClr>
                </a:solidFill>
              </a:ln>
              <a:solidFill>
                <a:schemeClr val="accent1">
                  <a:lumMod val="75000"/>
                </a:schemeClr>
              </a:solidFill>
              <a:effectLst>
                <a:innerShdw blurRad="69850" dir="5400000" dist="43180">
                  <a:srgbClr val="000000">
                    <a:alpha val="65000"/>
                  </a:srgbClr>
                </a:innerShdw>
              </a:effectLst>
            </a:endParaRPr>
          </a:p>
        </p:txBody>
      </p:sp>
      <p:sp>
        <p:nvSpPr>
          <p:cNvPr id="9" name="Rectangle 8"/>
          <p:cNvSpPr/>
          <p:nvPr/>
        </p:nvSpPr>
        <p:spPr>
          <a:xfrm rot="20924991">
            <a:off x="3739132" y="235943"/>
            <a:ext cx="3251468" cy="523220"/>
          </a:xfrm>
          <a:prstGeom prst="rect">
            <a:avLst/>
          </a:prstGeom>
        </p:spPr>
        <p:txBody>
          <a:bodyPr wrap="none">
            <a:spAutoFit/>
          </a:bodyPr>
          <a:lstStyle/>
          <a:p>
            <a:pPr algn="ctr"/>
            <a:r>
              <a:rPr b="1" dirty="0" i="1" lang="en-US" sz="2800">
                <a:solidFill>
                  <a:srgbClr val="C00000"/>
                </a:solidFill>
              </a:rPr>
              <a:t>Dental </a:t>
            </a:r>
            <a:r>
              <a:rPr b="1" dirty="0" i="1" lang="en-US" smtClean="0" sz="2800">
                <a:solidFill>
                  <a:srgbClr val="C00000"/>
                </a:solidFill>
              </a:rPr>
              <a:t>Hygiene </a:t>
            </a:r>
            <a:r>
              <a:rPr b="1" dirty="0" i="1" lang="en-US" sz="2800">
                <a:solidFill>
                  <a:srgbClr val="C00000"/>
                </a:solidFill>
              </a:rPr>
              <a:t>Tools:</a:t>
            </a:r>
          </a:p>
        </p:txBody>
      </p:sp>
    </p:spTree>
    <p:extLst>
      <p:ext uri="{BB962C8B-B14F-4D97-AF65-F5344CB8AC3E}">
        <p14:creationId xmlns:p14="http://schemas.microsoft.com/office/powerpoint/2010/main" val="1697359462"/>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500" id="7"/>
                                        <p:tgtEl>
                                          <p:spTgt spid="9"/>
                                        </p:tgtEl>
                                      </p:cBhvr>
                                    </p:animEffect>
                                  </p:childTnLst>
                                </p:cTn>
                              </p:par>
                              <p:par>
                                <p:cTn fill="hold" id="8" nodeType="withEffect" presetClass="entr" presetID="10" presetSubtype="0">
                                  <p:stCondLst>
                                    <p:cond delay="0"/>
                                  </p:stCondLst>
                                  <p:childTnLst>
                                    <p:set>
                                      <p:cBhvr>
                                        <p:cTn dur="1" fill="hold" id="9">
                                          <p:stCondLst>
                                            <p:cond delay="0"/>
                                          </p:stCondLst>
                                        </p:cTn>
                                        <p:tgtEl>
                                          <p:spTgt spid="1027"/>
                                        </p:tgtEl>
                                        <p:attrNameLst>
                                          <p:attrName>style.visibility</p:attrName>
                                        </p:attrNameLst>
                                      </p:cBhvr>
                                      <p:to>
                                        <p:strVal val="visible"/>
                                      </p:to>
                                    </p:set>
                                    <p:animEffect filter="fade" transition="in">
                                      <p:cBhvr>
                                        <p:cTn dur="500" id="10"/>
                                        <p:tgtEl>
                                          <p:spTgt spid="1027"/>
                                        </p:tgtEl>
                                      </p:cBhvr>
                                    </p:animEffect>
                                  </p:childTnLst>
                                </p:cTn>
                              </p:par>
                            </p:childTnLst>
                          </p:cTn>
                        </p:par>
                      </p:childTnLst>
                    </p:cTn>
                  </p:par>
                  <p:par>
                    <p:cTn fill="hold" id="11">
                      <p:stCondLst>
                        <p:cond delay="indefinite"/>
                      </p:stCondLst>
                      <p:childTnLst>
                        <p:par>
                          <p:cTn fill="hold" id="12">
                            <p:stCondLst>
                              <p:cond delay="0"/>
                            </p:stCondLst>
                            <p:childTnLst>
                              <p:par>
                                <p:cTn fill="hold" grpId="0" id="13" nodeType="clickEffect" presetClass="entr" presetID="10" presetSubtype="0">
                                  <p:stCondLst>
                                    <p:cond delay="0"/>
                                  </p:stCondLst>
                                  <p:childTnLst>
                                    <p:set>
                                      <p:cBhvr>
                                        <p:cTn dur="1" fill="hold" id="14">
                                          <p:stCondLst>
                                            <p:cond delay="0"/>
                                          </p:stCondLst>
                                        </p:cTn>
                                        <p:tgtEl>
                                          <p:spTgt spid="3">
                                            <p:txEl>
                                              <p:pRg end="0" st="0"/>
                                            </p:txEl>
                                          </p:spTgt>
                                        </p:tgtEl>
                                        <p:attrNameLst>
                                          <p:attrName>style.visibility</p:attrName>
                                        </p:attrNameLst>
                                      </p:cBhvr>
                                      <p:to>
                                        <p:strVal val="visible"/>
                                      </p:to>
                                    </p:set>
                                    <p:animEffect filter="fade" transition="in">
                                      <p:cBhvr>
                                        <p:cTn dur="500" id="15"/>
                                        <p:tgtEl>
                                          <p:spTgt spid="3">
                                            <p:txEl>
                                              <p:pRg end="0" st="0"/>
                                            </p:txEl>
                                          </p:spTgt>
                                        </p:tgtEl>
                                      </p:cBhvr>
                                    </p:animEffect>
                                  </p:childTnLst>
                                </p:cTn>
                              </p:par>
                              <p:par>
                                <p:cTn fill="hold" grpId="0" id="16" nodeType="withEffect" presetClass="entr" presetID="10" presetSubtype="0">
                                  <p:stCondLst>
                                    <p:cond delay="0"/>
                                  </p:stCondLst>
                                  <p:childTnLst>
                                    <p:set>
                                      <p:cBhvr>
                                        <p:cTn dur="1" fill="hold" id="17">
                                          <p:stCondLst>
                                            <p:cond delay="0"/>
                                          </p:stCondLst>
                                        </p:cTn>
                                        <p:tgtEl>
                                          <p:spTgt spid="3">
                                            <p:txEl>
                                              <p:pRg end="1" st="1"/>
                                            </p:txEl>
                                          </p:spTgt>
                                        </p:tgtEl>
                                        <p:attrNameLst>
                                          <p:attrName>style.visibility</p:attrName>
                                        </p:attrNameLst>
                                      </p:cBhvr>
                                      <p:to>
                                        <p:strVal val="visible"/>
                                      </p:to>
                                    </p:set>
                                    <p:animEffect filter="fade" transition="in">
                                      <p:cBhvr>
                                        <p:cTn dur="500" id="18"/>
                                        <p:tgtEl>
                                          <p:spTgt spid="3">
                                            <p:txEl>
                                              <p:pRg end="1" st="1"/>
                                            </p:txEl>
                                          </p:spTgt>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
                                            <p:txEl>
                                              <p:pRg end="2" st="2"/>
                                            </p:txEl>
                                          </p:spTgt>
                                        </p:tgtEl>
                                        <p:attrNameLst>
                                          <p:attrName>style.visibility</p:attrName>
                                        </p:attrNameLst>
                                      </p:cBhvr>
                                      <p:to>
                                        <p:strVal val="visible"/>
                                      </p:to>
                                    </p:set>
                                    <p:animEffect filter="fade" transition="in">
                                      <p:cBhvr>
                                        <p:cTn dur="500" id="21"/>
                                        <p:tgtEl>
                                          <p:spTgt spid="3">
                                            <p:txEl>
                                              <p:pRg end="2" st="2"/>
                                            </p:txEl>
                                          </p:spTgt>
                                        </p:tgtEl>
                                      </p:cBhvr>
                                    </p:animEffect>
                                  </p:childTnLst>
                                </p:cTn>
                              </p:par>
                              <p:par>
                                <p:cTn fill="hold" id="22" nodeType="withEffect" presetClass="entr" presetID="10" presetSubtype="0">
                                  <p:stCondLst>
                                    <p:cond delay="0"/>
                                  </p:stCondLst>
                                  <p:childTnLst>
                                    <p:set>
                                      <p:cBhvr>
                                        <p:cTn dur="1" fill="hold" id="23">
                                          <p:stCondLst>
                                            <p:cond delay="0"/>
                                          </p:stCondLst>
                                        </p:cTn>
                                        <p:tgtEl>
                                          <p:spTgt spid="1029"/>
                                        </p:tgtEl>
                                        <p:attrNameLst>
                                          <p:attrName>style.visibility</p:attrName>
                                        </p:attrNameLst>
                                      </p:cBhvr>
                                      <p:to>
                                        <p:strVal val="visible"/>
                                      </p:to>
                                    </p:set>
                                    <p:animEffect filter="fade" transition="in">
                                      <p:cBhvr>
                                        <p:cTn dur="500" id="24"/>
                                        <p:tgtEl>
                                          <p:spTgt spid="1029"/>
                                        </p:tgtEl>
                                      </p:cBhvr>
                                    </p:animEffect>
                                  </p:childTnLst>
                                </p:cTn>
                              </p:par>
                              <p:par>
                                <p:cTn fill="hold" grpId="0" id="25" nodeType="withEffect" presetClass="entr" presetID="10" presetSubtype="0">
                                  <p:stCondLst>
                                    <p:cond delay="0"/>
                                  </p:stCondLst>
                                  <p:childTnLst>
                                    <p:set>
                                      <p:cBhvr>
                                        <p:cTn dur="1" fill="hold" id="26">
                                          <p:stCondLst>
                                            <p:cond delay="0"/>
                                          </p:stCondLst>
                                        </p:cTn>
                                        <p:tgtEl>
                                          <p:spTgt spid="12"/>
                                        </p:tgtEl>
                                        <p:attrNameLst>
                                          <p:attrName>style.visibility</p:attrName>
                                        </p:attrNameLst>
                                      </p:cBhvr>
                                      <p:to>
                                        <p:strVal val="visible"/>
                                      </p:to>
                                    </p:set>
                                    <p:animEffect filter="fade" transition="in">
                                      <p:cBhvr>
                                        <p:cTn dur="500" id="27"/>
                                        <p:tgtEl>
                                          <p:spTgt spid="12"/>
                                        </p:tgtEl>
                                      </p:cBhvr>
                                    </p:animEffect>
                                  </p:childTnLst>
                                </p:cTn>
                              </p:par>
                            </p:childTnLst>
                          </p:cTn>
                        </p:par>
                      </p:childTnLst>
                    </p:cTn>
                  </p:par>
                  <p:par>
                    <p:cTn fill="hold" id="28">
                      <p:stCondLst>
                        <p:cond delay="indefinite"/>
                      </p:stCondLst>
                      <p:childTnLst>
                        <p:par>
                          <p:cTn fill="hold" id="29">
                            <p:stCondLst>
                              <p:cond delay="0"/>
                            </p:stCondLst>
                            <p:childTnLst>
                              <p:par>
                                <p:cTn fill="hold" grpId="0" id="30" nodeType="clickEffect" presetClass="entr" presetID="10" presetSubtype="0">
                                  <p:stCondLst>
                                    <p:cond delay="0"/>
                                  </p:stCondLst>
                                  <p:childTnLst>
                                    <p:set>
                                      <p:cBhvr>
                                        <p:cTn dur="1" fill="hold" id="31">
                                          <p:stCondLst>
                                            <p:cond delay="0"/>
                                          </p:stCondLst>
                                        </p:cTn>
                                        <p:tgtEl>
                                          <p:spTgt spid="3">
                                            <p:txEl>
                                              <p:pRg end="4" st="4"/>
                                            </p:txEl>
                                          </p:spTgt>
                                        </p:tgtEl>
                                        <p:attrNameLst>
                                          <p:attrName>style.visibility</p:attrName>
                                        </p:attrNameLst>
                                      </p:cBhvr>
                                      <p:to>
                                        <p:strVal val="visible"/>
                                      </p:to>
                                    </p:set>
                                    <p:animEffect filter="fade" transition="in">
                                      <p:cBhvr>
                                        <p:cTn dur="500" id="32"/>
                                        <p:tgtEl>
                                          <p:spTgt spid="3">
                                            <p:txEl>
                                              <p:pRg end="4" st="4"/>
                                            </p:txEl>
                                          </p:spTgt>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3">
                                            <p:txEl>
                                              <p:pRg end="5" st="5"/>
                                            </p:txEl>
                                          </p:spTgt>
                                        </p:tgtEl>
                                        <p:attrNameLst>
                                          <p:attrName>style.visibility</p:attrName>
                                        </p:attrNameLst>
                                      </p:cBhvr>
                                      <p:to>
                                        <p:strVal val="visible"/>
                                      </p:to>
                                    </p:set>
                                    <p:animEffect filter="fade" transition="in">
                                      <p:cBhvr>
                                        <p:cTn dur="500" id="35"/>
                                        <p:tgtEl>
                                          <p:spTgt spid="3">
                                            <p:txEl>
                                              <p:pRg end="5" st="5"/>
                                            </p:txEl>
                                          </p:spTgt>
                                        </p:tgtEl>
                                      </p:cBhvr>
                                    </p:animEffect>
                                  </p:childTnLst>
                                </p:cTn>
                              </p:par>
                              <p:par>
                                <p:cTn fill="hold" grpId="0" id="36" nodeType="withEffect" presetClass="entr" presetID="10" presetSubtype="0">
                                  <p:stCondLst>
                                    <p:cond delay="0"/>
                                  </p:stCondLst>
                                  <p:childTnLst>
                                    <p:set>
                                      <p:cBhvr>
                                        <p:cTn dur="1" fill="hold" id="37">
                                          <p:stCondLst>
                                            <p:cond delay="0"/>
                                          </p:stCondLst>
                                        </p:cTn>
                                        <p:tgtEl>
                                          <p:spTgt spid="3">
                                            <p:txEl>
                                              <p:pRg end="6" st="6"/>
                                            </p:txEl>
                                          </p:spTgt>
                                        </p:tgtEl>
                                        <p:attrNameLst>
                                          <p:attrName>style.visibility</p:attrName>
                                        </p:attrNameLst>
                                      </p:cBhvr>
                                      <p:to>
                                        <p:strVal val="visible"/>
                                      </p:to>
                                    </p:set>
                                    <p:animEffect filter="fade" transition="in">
                                      <p:cBhvr>
                                        <p:cTn dur="500" id="38"/>
                                        <p:tgtEl>
                                          <p:spTgt spid="3">
                                            <p:txEl>
                                              <p:pRg end="6" st="6"/>
                                            </p:txEl>
                                          </p:spTgt>
                                        </p:tgtEl>
                                      </p:cBhvr>
                                    </p:animEffect>
                                  </p:childTnLst>
                                </p:cTn>
                              </p:par>
                              <p:par>
                                <p:cTn fill="hold" grpId="1" id="39" nodeType="withEffect" presetClass="exit" presetID="10" presetSubtype="0">
                                  <p:stCondLst>
                                    <p:cond delay="0"/>
                                  </p:stCondLst>
                                  <p:childTnLst>
                                    <p:animEffect filter="fade" transition="out">
                                      <p:cBhvr>
                                        <p:cTn dur="500" id="40"/>
                                        <p:tgtEl>
                                          <p:spTgt spid="12"/>
                                        </p:tgtEl>
                                      </p:cBhvr>
                                    </p:animEffect>
                                    <p:set>
                                      <p:cBhvr>
                                        <p:cTn dur="1" fill="hold" id="41">
                                          <p:stCondLst>
                                            <p:cond delay="499"/>
                                          </p:stCondLst>
                                        </p:cTn>
                                        <p:tgtEl>
                                          <p:spTgt spid="12"/>
                                        </p:tgtEl>
                                        <p:attrNameLst>
                                          <p:attrName>style.visibility</p:attrName>
                                        </p:attrNameLst>
                                      </p:cBhvr>
                                      <p:to>
                                        <p:strVal val="hidden"/>
                                      </p:to>
                                    </p:set>
                                  </p:childTnLst>
                                </p:cTn>
                              </p:par>
                              <p:par>
                                <p:cTn fill="hold" id="42" nodeType="withEffect" presetClass="entr" presetID="10" presetSubtype="0">
                                  <p:stCondLst>
                                    <p:cond delay="0"/>
                                  </p:stCondLst>
                                  <p:childTnLst>
                                    <p:set>
                                      <p:cBhvr>
                                        <p:cTn dur="1" fill="hold" id="43">
                                          <p:stCondLst>
                                            <p:cond delay="0"/>
                                          </p:stCondLst>
                                        </p:cTn>
                                        <p:tgtEl>
                                          <p:spTgt spid="1028"/>
                                        </p:tgtEl>
                                        <p:attrNameLst>
                                          <p:attrName>style.visibility</p:attrName>
                                        </p:attrNameLst>
                                      </p:cBhvr>
                                      <p:to>
                                        <p:strVal val="visible"/>
                                      </p:to>
                                    </p:set>
                                    <p:animEffect filter="fade" transition="in">
                                      <p:cBhvr>
                                        <p:cTn dur="500" id="44"/>
                                        <p:tgtEl>
                                          <p:spTgt spid="1028"/>
                                        </p:tgtEl>
                                      </p:cBhvr>
                                    </p:animEffect>
                                  </p:childTnLst>
                                </p:cTn>
                              </p:par>
                              <p:par>
                                <p:cTn fill="hold" grpId="0" id="45" nodeType="withEffect" presetClass="entr" presetID="10" presetSubtype="0">
                                  <p:stCondLst>
                                    <p:cond delay="0"/>
                                  </p:stCondLst>
                                  <p:childTnLst>
                                    <p:set>
                                      <p:cBhvr>
                                        <p:cTn dur="1" fill="hold" id="46">
                                          <p:stCondLst>
                                            <p:cond delay="0"/>
                                          </p:stCondLst>
                                        </p:cTn>
                                        <p:tgtEl>
                                          <p:spTgt spid="6"/>
                                        </p:tgtEl>
                                        <p:attrNameLst>
                                          <p:attrName>style.visibility</p:attrName>
                                        </p:attrNameLst>
                                      </p:cBhvr>
                                      <p:to>
                                        <p:strVal val="visible"/>
                                      </p:to>
                                    </p:set>
                                    <p:animEffect filter="fade" transition="in">
                                      <p:cBhvr>
                                        <p:cTn dur="500" id="47"/>
                                        <p:tgtEl>
                                          <p:spTgt spid="6"/>
                                        </p:tgtEl>
                                      </p:cBhvr>
                                    </p:animEffect>
                                  </p:childTnLst>
                                </p:cTn>
                              </p:par>
                            </p:childTnLst>
                          </p:cTn>
                        </p:par>
                      </p:childTnLst>
                    </p:cTn>
                  </p:par>
                  <p:par>
                    <p:cTn fill="hold" id="48">
                      <p:stCondLst>
                        <p:cond delay="indefinite"/>
                      </p:stCondLst>
                      <p:childTnLst>
                        <p:par>
                          <p:cTn fill="hold" id="49">
                            <p:stCondLst>
                              <p:cond delay="0"/>
                            </p:stCondLst>
                            <p:childTnLst>
                              <p:par>
                                <p:cTn fill="hold" grpId="0" id="50" nodeType="clickEffect" presetClass="entr" presetID="10" presetSubtype="0">
                                  <p:stCondLst>
                                    <p:cond delay="0"/>
                                  </p:stCondLst>
                                  <p:childTnLst>
                                    <p:set>
                                      <p:cBhvr>
                                        <p:cTn dur="1" fill="hold" id="51">
                                          <p:stCondLst>
                                            <p:cond delay="0"/>
                                          </p:stCondLst>
                                        </p:cTn>
                                        <p:tgtEl>
                                          <p:spTgt spid="3">
                                            <p:txEl>
                                              <p:pRg end="8" st="8"/>
                                            </p:txEl>
                                          </p:spTgt>
                                        </p:tgtEl>
                                        <p:attrNameLst>
                                          <p:attrName>style.visibility</p:attrName>
                                        </p:attrNameLst>
                                      </p:cBhvr>
                                      <p:to>
                                        <p:strVal val="visible"/>
                                      </p:to>
                                    </p:set>
                                    <p:animEffect filter="fade" transition="in">
                                      <p:cBhvr>
                                        <p:cTn dur="500" id="52"/>
                                        <p:tgtEl>
                                          <p:spTgt spid="3">
                                            <p:txEl>
                                              <p:pRg end="8" st="8"/>
                                            </p:txEl>
                                          </p:spTgt>
                                        </p:tgtEl>
                                      </p:cBhvr>
                                    </p:animEffect>
                                  </p:childTnLst>
                                </p:cTn>
                              </p:par>
                              <p:par>
                                <p:cTn fill="hold" grpId="0" id="53" nodeType="withEffect" presetClass="entr" presetID="10" presetSubtype="0">
                                  <p:stCondLst>
                                    <p:cond delay="0"/>
                                  </p:stCondLst>
                                  <p:childTnLst>
                                    <p:set>
                                      <p:cBhvr>
                                        <p:cTn dur="1" fill="hold" id="54">
                                          <p:stCondLst>
                                            <p:cond delay="0"/>
                                          </p:stCondLst>
                                        </p:cTn>
                                        <p:tgtEl>
                                          <p:spTgt spid="3">
                                            <p:txEl>
                                              <p:pRg end="9" st="9"/>
                                            </p:txEl>
                                          </p:spTgt>
                                        </p:tgtEl>
                                        <p:attrNameLst>
                                          <p:attrName>style.visibility</p:attrName>
                                        </p:attrNameLst>
                                      </p:cBhvr>
                                      <p:to>
                                        <p:strVal val="visible"/>
                                      </p:to>
                                    </p:set>
                                    <p:animEffect filter="fade" transition="in">
                                      <p:cBhvr>
                                        <p:cTn dur="500" id="55"/>
                                        <p:tgtEl>
                                          <p:spTgt spid="3">
                                            <p:txEl>
                                              <p:pRg end="9" st="9"/>
                                            </p:txEl>
                                          </p:spTgt>
                                        </p:tgtEl>
                                      </p:cBhvr>
                                    </p:animEffect>
                                  </p:childTnLst>
                                </p:cTn>
                              </p:par>
                              <p:par>
                                <p:cTn fill="hold" grpId="1" id="56" nodeType="withEffect" presetClass="exit" presetID="10" presetSubtype="0">
                                  <p:stCondLst>
                                    <p:cond delay="0"/>
                                  </p:stCondLst>
                                  <p:childTnLst>
                                    <p:animEffect filter="fade" transition="out">
                                      <p:cBhvr>
                                        <p:cTn dur="500" id="57"/>
                                        <p:tgtEl>
                                          <p:spTgt spid="6"/>
                                        </p:tgtEl>
                                      </p:cBhvr>
                                    </p:animEffect>
                                    <p:set>
                                      <p:cBhvr>
                                        <p:cTn dur="1" fill="hold" id="58">
                                          <p:stCondLst>
                                            <p:cond delay="499"/>
                                          </p:stCondLst>
                                        </p:cTn>
                                        <p:tgtEl>
                                          <p:spTgt spid="6"/>
                                        </p:tgtEl>
                                        <p:attrNameLst>
                                          <p:attrName>style.visibility</p:attrName>
                                        </p:attrNameLst>
                                      </p:cBhvr>
                                      <p:to>
                                        <p:strVal val="hidden"/>
                                      </p:to>
                                    </p:set>
                                  </p:childTnLst>
                                </p:cTn>
                              </p:par>
                              <p:par>
                                <p:cTn fill="hold" id="59" nodeType="withEffect" presetClass="entr" presetID="10" presetSubtype="0">
                                  <p:stCondLst>
                                    <p:cond delay="0"/>
                                  </p:stCondLst>
                                  <p:childTnLst>
                                    <p:set>
                                      <p:cBhvr>
                                        <p:cTn dur="1" fill="hold" id="60">
                                          <p:stCondLst>
                                            <p:cond delay="0"/>
                                          </p:stCondLst>
                                        </p:cTn>
                                        <p:tgtEl>
                                          <p:spTgt spid="1030"/>
                                        </p:tgtEl>
                                        <p:attrNameLst>
                                          <p:attrName>style.visibility</p:attrName>
                                        </p:attrNameLst>
                                      </p:cBhvr>
                                      <p:to>
                                        <p:strVal val="visible"/>
                                      </p:to>
                                    </p:set>
                                    <p:animEffect filter="fade" transition="in">
                                      <p:cBhvr>
                                        <p:cTn dur="500" id="61"/>
                                        <p:tgtEl>
                                          <p:spTgt spid="1030"/>
                                        </p:tgtEl>
                                      </p:cBhvr>
                                    </p:animEffect>
                                  </p:childTnLst>
                                </p:cTn>
                              </p:par>
                            </p:childTnLst>
                          </p:cTn>
                        </p:par>
                      </p:childTnLst>
                    </p:cTn>
                  </p:par>
                  <p:par>
                    <p:cTn fill="hold" id="62">
                      <p:stCondLst>
                        <p:cond delay="indefinite"/>
                      </p:stCondLst>
                      <p:childTnLst>
                        <p:par>
                          <p:cTn fill="hold" id="63">
                            <p:stCondLst>
                              <p:cond delay="0"/>
                            </p:stCondLst>
                            <p:childTnLst>
                              <p:par>
                                <p:cTn fill="hold" grpId="0" id="64" nodeType="clickEffect" presetClass="entr" presetID="10" presetSubtype="0">
                                  <p:stCondLst>
                                    <p:cond delay="0"/>
                                  </p:stCondLst>
                                  <p:childTnLst>
                                    <p:set>
                                      <p:cBhvr>
                                        <p:cTn dur="1" fill="hold" id="65">
                                          <p:stCondLst>
                                            <p:cond delay="0"/>
                                          </p:stCondLst>
                                        </p:cTn>
                                        <p:tgtEl>
                                          <p:spTgt spid="3">
                                            <p:txEl>
                                              <p:pRg end="11" st="11"/>
                                            </p:txEl>
                                          </p:spTgt>
                                        </p:tgtEl>
                                        <p:attrNameLst>
                                          <p:attrName>style.visibility</p:attrName>
                                        </p:attrNameLst>
                                      </p:cBhvr>
                                      <p:to>
                                        <p:strVal val="visible"/>
                                      </p:to>
                                    </p:set>
                                    <p:animEffect filter="fade" transition="in">
                                      <p:cBhvr>
                                        <p:cTn dur="500" id="66"/>
                                        <p:tgtEl>
                                          <p:spTgt spid="3">
                                            <p:txEl>
                                              <p:pRg end="11" st="11"/>
                                            </p:txEl>
                                          </p:spTgt>
                                        </p:tgtEl>
                                      </p:cBhvr>
                                    </p:animEffect>
                                  </p:childTnLst>
                                </p:cTn>
                              </p:par>
                              <p:par>
                                <p:cTn fill="hold" grpId="0" id="67" nodeType="withEffect" presetClass="entr" presetID="10" presetSubtype="0">
                                  <p:stCondLst>
                                    <p:cond delay="0"/>
                                  </p:stCondLst>
                                  <p:childTnLst>
                                    <p:set>
                                      <p:cBhvr>
                                        <p:cTn dur="1" fill="hold" id="68">
                                          <p:stCondLst>
                                            <p:cond delay="0"/>
                                          </p:stCondLst>
                                        </p:cTn>
                                        <p:tgtEl>
                                          <p:spTgt spid="3">
                                            <p:txEl>
                                              <p:pRg end="12" st="12"/>
                                            </p:txEl>
                                          </p:spTgt>
                                        </p:tgtEl>
                                        <p:attrNameLst>
                                          <p:attrName>style.visibility</p:attrName>
                                        </p:attrNameLst>
                                      </p:cBhvr>
                                      <p:to>
                                        <p:strVal val="visible"/>
                                      </p:to>
                                    </p:set>
                                    <p:animEffect filter="fade" transition="in">
                                      <p:cBhvr>
                                        <p:cTn dur="500" id="69"/>
                                        <p:tgtEl>
                                          <p:spTgt spid="3">
                                            <p:txEl>
                                              <p:pRg end="12" st="12"/>
                                            </p:txEl>
                                          </p:spTgt>
                                        </p:tgtEl>
                                      </p:cBhvr>
                                    </p:animEffect>
                                  </p:childTnLst>
                                </p:cTn>
                              </p:par>
                              <p:par>
                                <p:cTn fill="hold" grpId="0" id="70" nodeType="withEffect" presetClass="entr" presetID="10" presetSubtype="0">
                                  <p:stCondLst>
                                    <p:cond delay="0"/>
                                  </p:stCondLst>
                                  <p:childTnLst>
                                    <p:set>
                                      <p:cBhvr>
                                        <p:cTn dur="1" fill="hold" id="71">
                                          <p:stCondLst>
                                            <p:cond delay="0"/>
                                          </p:stCondLst>
                                        </p:cTn>
                                        <p:tgtEl>
                                          <p:spTgt spid="3">
                                            <p:txEl>
                                              <p:pRg end="13" st="13"/>
                                            </p:txEl>
                                          </p:spTgt>
                                        </p:tgtEl>
                                        <p:attrNameLst>
                                          <p:attrName>style.visibility</p:attrName>
                                        </p:attrNameLst>
                                      </p:cBhvr>
                                      <p:to>
                                        <p:strVal val="visible"/>
                                      </p:to>
                                    </p:set>
                                    <p:animEffect filter="fade" transition="in">
                                      <p:cBhvr>
                                        <p:cTn dur="500" id="72"/>
                                        <p:tgtEl>
                                          <p:spTgt spid="3">
                                            <p:txEl>
                                              <p:pRg end="13" st="13"/>
                                            </p:txEl>
                                          </p:spTgt>
                                        </p:tgtEl>
                                      </p:cBhvr>
                                    </p:animEffect>
                                  </p:childTnLst>
                                </p:cTn>
                              </p:par>
                              <p:par>
                                <p:cTn fill="hold" id="73" nodeType="withEffect" presetClass="entr" presetID="10" presetSubtype="0">
                                  <p:stCondLst>
                                    <p:cond delay="0"/>
                                  </p:stCondLst>
                                  <p:childTnLst>
                                    <p:set>
                                      <p:cBhvr>
                                        <p:cTn dur="1" fill="hold" id="74">
                                          <p:stCondLst>
                                            <p:cond delay="0"/>
                                          </p:stCondLst>
                                        </p:cTn>
                                        <p:tgtEl>
                                          <p:spTgt spid="1026"/>
                                        </p:tgtEl>
                                        <p:attrNameLst>
                                          <p:attrName>style.visibility</p:attrName>
                                        </p:attrNameLst>
                                      </p:cBhvr>
                                      <p:to>
                                        <p:strVal val="visible"/>
                                      </p:to>
                                    </p:set>
                                    <p:animEffect filter="fade" transition="in">
                                      <p:cBhvr>
                                        <p:cTn dur="500" id="75"/>
                                        <p:tgtEl>
                                          <p:spTgt spid="1026"/>
                                        </p:tgtEl>
                                      </p:cBhvr>
                                    </p:animEffect>
                                  </p:childTnLst>
                                </p:cTn>
                              </p:par>
                            </p:childTnLst>
                          </p:cTn>
                        </p:par>
                      </p:childTnLst>
                    </p:cTn>
                  </p:par>
                  <p:par>
                    <p:cTn fill="hold" id="76">
                      <p:stCondLst>
                        <p:cond delay="indefinite"/>
                      </p:stCondLst>
                      <p:childTnLst>
                        <p:par>
                          <p:cTn fill="hold" id="77">
                            <p:stCondLst>
                              <p:cond delay="0"/>
                            </p:stCondLst>
                            <p:childTnLst>
                              <p:par>
                                <p:cTn fill="hold" grpId="0" id="78" nodeType="clickEffect" presetClass="entr" presetID="10" presetSubtype="0">
                                  <p:stCondLst>
                                    <p:cond delay="0"/>
                                  </p:stCondLst>
                                  <p:childTnLst>
                                    <p:set>
                                      <p:cBhvr>
                                        <p:cTn dur="1" fill="hold" id="79">
                                          <p:stCondLst>
                                            <p:cond delay="0"/>
                                          </p:stCondLst>
                                        </p:cTn>
                                        <p:tgtEl>
                                          <p:spTgt spid="3">
                                            <p:txEl>
                                              <p:pRg end="15" st="15"/>
                                            </p:txEl>
                                          </p:spTgt>
                                        </p:tgtEl>
                                        <p:attrNameLst>
                                          <p:attrName>style.visibility</p:attrName>
                                        </p:attrNameLst>
                                      </p:cBhvr>
                                      <p:to>
                                        <p:strVal val="visible"/>
                                      </p:to>
                                    </p:set>
                                    <p:animEffect filter="fade" transition="in">
                                      <p:cBhvr>
                                        <p:cTn dur="500" id="80"/>
                                        <p:tgtEl>
                                          <p:spTgt spid="3">
                                            <p:txEl>
                                              <p:pRg end="15" st="15"/>
                                            </p:txEl>
                                          </p:spTgt>
                                        </p:tgtEl>
                                      </p:cBhvr>
                                    </p:animEffect>
                                  </p:childTnLst>
                                </p:cTn>
                              </p:par>
                              <p:par>
                                <p:cTn fill="hold" grpId="0" id="81" nodeType="withEffect" presetClass="entr" presetID="10" presetSubtype="0">
                                  <p:stCondLst>
                                    <p:cond delay="0"/>
                                  </p:stCondLst>
                                  <p:childTnLst>
                                    <p:set>
                                      <p:cBhvr>
                                        <p:cTn dur="1" fill="hold" id="82">
                                          <p:stCondLst>
                                            <p:cond delay="0"/>
                                          </p:stCondLst>
                                        </p:cTn>
                                        <p:tgtEl>
                                          <p:spTgt spid="3">
                                            <p:txEl>
                                              <p:pRg end="16" st="16"/>
                                            </p:txEl>
                                          </p:spTgt>
                                        </p:tgtEl>
                                        <p:attrNameLst>
                                          <p:attrName>style.visibility</p:attrName>
                                        </p:attrNameLst>
                                      </p:cBhvr>
                                      <p:to>
                                        <p:strVal val="visible"/>
                                      </p:to>
                                    </p:set>
                                    <p:animEffect filter="fade" transition="in">
                                      <p:cBhvr>
                                        <p:cTn dur="500" id="83"/>
                                        <p:tgtEl>
                                          <p:spTgt spid="3">
                                            <p:txEl>
                                              <p:pRg end="16" st="16"/>
                                            </p:txEl>
                                          </p:spTgt>
                                        </p:tgtEl>
                                      </p:cBhvr>
                                    </p:animEffect>
                                  </p:childTnLst>
                                </p:cTn>
                              </p:par>
                              <p:par>
                                <p:cTn fill="hold" id="84" nodeType="withEffect" presetClass="entr" presetID="10" presetSubtype="0">
                                  <p:stCondLst>
                                    <p:cond delay="0"/>
                                  </p:stCondLst>
                                  <p:childTnLst>
                                    <p:set>
                                      <p:cBhvr>
                                        <p:cTn dur="1" fill="hold" id="85">
                                          <p:stCondLst>
                                            <p:cond delay="0"/>
                                          </p:stCondLst>
                                        </p:cTn>
                                        <p:tgtEl>
                                          <p:spTgt spid="5"/>
                                        </p:tgtEl>
                                        <p:attrNameLst>
                                          <p:attrName>style.visibility</p:attrName>
                                        </p:attrNameLst>
                                      </p:cBhvr>
                                      <p:to>
                                        <p:strVal val="visible"/>
                                      </p:to>
                                    </p:set>
                                    <p:animEffect filter="fade" transition="in">
                                      <p:cBhvr>
                                        <p:cTn dur="500" id="86"/>
                                        <p:tgtEl>
                                          <p:spTgt spid="5"/>
                                        </p:tgtEl>
                                      </p:cBhvr>
                                    </p:animEffect>
                                  </p:childTnLst>
                                </p:cTn>
                              </p:par>
                            </p:childTnLst>
                          </p:cTn>
                        </p:par>
                      </p:childTnLst>
                    </p:cTn>
                  </p:par>
                  <p:par>
                    <p:cTn fill="hold" id="87">
                      <p:stCondLst>
                        <p:cond delay="indefinite"/>
                      </p:stCondLst>
                      <p:childTnLst>
                        <p:par>
                          <p:cTn fill="hold" id="88">
                            <p:stCondLst>
                              <p:cond delay="0"/>
                            </p:stCondLst>
                            <p:childTnLst>
                              <p:par>
                                <p:cTn fill="hold" grpId="0" id="89" nodeType="clickEffect" presetClass="entr" presetID="10" presetSubtype="0">
                                  <p:stCondLst>
                                    <p:cond delay="0"/>
                                  </p:stCondLst>
                                  <p:childTnLst>
                                    <p:set>
                                      <p:cBhvr>
                                        <p:cTn dur="1" fill="hold" id="90">
                                          <p:stCondLst>
                                            <p:cond delay="0"/>
                                          </p:stCondLst>
                                        </p:cTn>
                                        <p:tgtEl>
                                          <p:spTgt spid="14"/>
                                        </p:tgtEl>
                                        <p:attrNameLst>
                                          <p:attrName>style.visibility</p:attrName>
                                        </p:attrNameLst>
                                      </p:cBhvr>
                                      <p:to>
                                        <p:strVal val="visible"/>
                                      </p:to>
                                    </p:set>
                                    <p:animEffect filter="fade" transition="in">
                                      <p:cBhvr>
                                        <p:cTn dur="500" id="91"/>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uiExpand="1"/>
      <p:bldP animBg="1" grpId="0" spid="6"/>
      <p:bldP animBg="1" grpId="1" spid="6"/>
      <p:bldP animBg="1" grpId="0" spid="12"/>
      <p:bldP animBg="1" grpId="1" spid="12"/>
      <p:bldP grpId="0" spid="14"/>
      <p:bldP grpId="0" spid="9"/>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755</TotalTime>
  <Words>1120</Words>
  <Application>Microsoft Office PowerPoint</Application>
  <PresentationFormat>On-screen Show (4:3)</PresentationFormat>
  <Paragraphs>216</Paragraphs>
  <Slides>29</Slides>
  <Notes>20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Equipment and Tools  for Veterinary Technicians </vt:lpstr>
      <vt:lpstr>Types of Tools and Equipment</vt:lpstr>
      <vt:lpstr>Diagnostic tools</vt:lpstr>
      <vt:lpstr>Diagnostic tools</vt:lpstr>
      <vt:lpstr>Diagnostic tools</vt:lpstr>
      <vt:lpstr>Surgical Tools</vt:lpstr>
      <vt:lpstr>Surgical tools</vt:lpstr>
      <vt:lpstr>Treatment Tools</vt:lpstr>
      <vt:lpstr>Treatment Tools </vt:lpstr>
      <vt:lpstr>Treatment Tools</vt:lpstr>
      <vt:lpstr>General, All-Purpose Tools</vt:lpstr>
      <vt:lpstr>General, All-Purpose Tools</vt:lpstr>
      <vt:lpstr>General, All-Purpose Tools</vt:lpstr>
      <vt:lpstr>General Livestock</vt:lpstr>
      <vt:lpstr>General Livestock</vt:lpstr>
      <vt:lpstr>General Livestock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College of Veterinary Medicine - Texas A&amp;M Univ.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Johnson's Lab</dc:creator>
  <cp:lastModifiedBy>Ljlab</cp:lastModifiedBy>
  <cp:revision>100</cp:revision>
  <dcterms:created xsi:type="dcterms:W3CDTF">2012-10-19T16:30:23Z</dcterms:created>
  <dcterms:modified xsi:type="dcterms:W3CDTF">2013-02-18T19:25:59Z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987436</vt:lpwstr>
  </property>
  <property fmtid="{D5CDD505-2E9C-101B-9397-08002B2CF9AE}" name="NXPowerLiteSettings" pid="3">
    <vt:lpwstr>F7000400038000</vt:lpwstr>
  </property>
  <property fmtid="{D5CDD505-2E9C-101B-9397-08002B2CF9AE}" name="NXPowerLiteVersion" pid="4">
    <vt:lpwstr>D6.1.2</vt:lpwstr>
  </property>
</Properties>
</file>